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2192000" cy="6858000"/>
  <p:notesSz cx="6858000" cy="9144000"/>
  <p:defaultTextStyle>
    <a:defPPr>
      <a:defRPr lang="fa-I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795" autoAdjust="0"/>
    <p:restoredTop sz="94660"/>
  </p:normalViewPr>
  <p:slideViewPr>
    <p:cSldViewPr snapToGrid="0">
      <p:cViewPr varScale="1">
        <p:scale>
          <a:sx n="87" d="100"/>
          <a:sy n="87" d="100"/>
        </p:scale>
        <p:origin x="216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image" Target="../media/image2.png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image" Target="../media/image2.png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51A13E6-BD65-449B-B3D0-73983FD0EAD6}" type="doc">
      <dgm:prSet loTypeId="urn:microsoft.com/office/officeart/2008/layout/PictureStrips" loCatId="list" qsTypeId="urn:microsoft.com/office/officeart/2005/8/quickstyle/simple3" qsCatId="simple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3E1AC37E-BB73-4272-ABD5-FC035F7537A2}">
      <dgm:prSet phldrT="[Text]" custT="1"/>
      <dgm:spPr/>
      <dgm:t>
        <a:bodyPr/>
        <a:lstStyle/>
        <a:p>
          <a:r>
            <a:rPr lang="fa-IR" sz="1400" b="1" dirty="0" smtClean="0">
              <a:cs typeface="B Mitra" panose="00000400000000000000" pitchFamily="2" charset="-78"/>
            </a:rPr>
            <a:t>رئيس اداره برق نوق</a:t>
          </a:r>
          <a:endParaRPr lang="en-US" sz="1400" b="1" dirty="0">
            <a:solidFill>
              <a:schemeClr val="tx2">
                <a:lumMod val="50000"/>
              </a:schemeClr>
            </a:solidFill>
            <a:cs typeface="B Mitra" panose="00000400000000000000" pitchFamily="2" charset="-78"/>
          </a:endParaRPr>
        </a:p>
      </dgm:t>
    </dgm:pt>
    <dgm:pt modelId="{4D16CB84-7961-4342-857C-4AC33ACAB86C}" type="parTrans" cxnId="{A9CF920B-08E5-4390-9F1A-48433C740EC5}">
      <dgm:prSet/>
      <dgm:spPr/>
      <dgm:t>
        <a:bodyPr/>
        <a:lstStyle/>
        <a:p>
          <a:endParaRPr lang="en-US" sz="1400" b="1">
            <a:solidFill>
              <a:schemeClr val="tx2">
                <a:lumMod val="50000"/>
              </a:schemeClr>
            </a:solidFill>
            <a:cs typeface="B Mitra" panose="00000400000000000000" pitchFamily="2" charset="-78"/>
          </a:endParaRPr>
        </a:p>
      </dgm:t>
    </dgm:pt>
    <dgm:pt modelId="{C871BB7A-EDD6-4A80-BB13-BE71962C2D90}" type="sibTrans" cxnId="{A9CF920B-08E5-4390-9F1A-48433C740EC5}">
      <dgm:prSet/>
      <dgm:spPr/>
      <dgm:t>
        <a:bodyPr/>
        <a:lstStyle/>
        <a:p>
          <a:endParaRPr lang="en-US" sz="1400" b="1">
            <a:solidFill>
              <a:schemeClr val="tx2">
                <a:lumMod val="50000"/>
              </a:schemeClr>
            </a:solidFill>
            <a:cs typeface="B Mitra" panose="00000400000000000000" pitchFamily="2" charset="-78"/>
          </a:endParaRPr>
        </a:p>
      </dgm:t>
    </dgm:pt>
    <dgm:pt modelId="{BD3034D7-5AEB-4F00-83DA-30AA9AF98378}">
      <dgm:prSet phldrT="[Text]" custT="1"/>
      <dgm:spPr/>
      <dgm:t>
        <a:bodyPr/>
        <a:lstStyle/>
        <a:p>
          <a:r>
            <a:rPr lang="fa-IR" sz="1400" b="1" dirty="0" smtClean="0">
              <a:cs typeface="B Mitra" panose="00000400000000000000" pitchFamily="2" charset="-78"/>
            </a:rPr>
            <a:t>رئيس اداره برق کشکوئيه</a:t>
          </a:r>
          <a:endParaRPr lang="en-US" sz="1400" b="1" dirty="0">
            <a:solidFill>
              <a:schemeClr val="tx2">
                <a:lumMod val="50000"/>
              </a:schemeClr>
            </a:solidFill>
            <a:cs typeface="B Mitra" panose="00000400000000000000" pitchFamily="2" charset="-78"/>
          </a:endParaRPr>
        </a:p>
      </dgm:t>
    </dgm:pt>
    <dgm:pt modelId="{D03859A0-0960-4CE5-950C-2A1524E05F06}" type="parTrans" cxnId="{0D34C7F9-39F7-49FB-ACED-96B53C29284E}">
      <dgm:prSet/>
      <dgm:spPr/>
      <dgm:t>
        <a:bodyPr/>
        <a:lstStyle/>
        <a:p>
          <a:endParaRPr lang="en-US" sz="1400" b="1">
            <a:solidFill>
              <a:schemeClr val="tx2">
                <a:lumMod val="50000"/>
              </a:schemeClr>
            </a:solidFill>
            <a:cs typeface="B Mitra" panose="00000400000000000000" pitchFamily="2" charset="-78"/>
          </a:endParaRPr>
        </a:p>
      </dgm:t>
    </dgm:pt>
    <dgm:pt modelId="{003CCF69-1C27-4CF0-BB26-2B31AC57AEE1}" type="sibTrans" cxnId="{0D34C7F9-39F7-49FB-ACED-96B53C29284E}">
      <dgm:prSet/>
      <dgm:spPr/>
      <dgm:t>
        <a:bodyPr/>
        <a:lstStyle/>
        <a:p>
          <a:endParaRPr lang="en-US" sz="1400" b="1">
            <a:solidFill>
              <a:schemeClr val="tx2">
                <a:lumMod val="50000"/>
              </a:schemeClr>
            </a:solidFill>
            <a:cs typeface="B Mitra" panose="00000400000000000000" pitchFamily="2" charset="-78"/>
          </a:endParaRPr>
        </a:p>
      </dgm:t>
    </dgm:pt>
    <dgm:pt modelId="{21C52CB7-47A3-48D4-A7AB-FE7907587830}">
      <dgm:prSet phldrT="[Text]" custT="1"/>
      <dgm:spPr/>
      <dgm:t>
        <a:bodyPr/>
        <a:lstStyle/>
        <a:p>
          <a:r>
            <a:rPr lang="fa-IR" sz="1400" b="1" dirty="0" smtClean="0">
              <a:cs typeface="B Mitra" panose="00000400000000000000" pitchFamily="2" charset="-78"/>
            </a:rPr>
            <a:t>مدير توزيع برق  انار</a:t>
          </a:r>
          <a:endParaRPr lang="en-US" sz="1400" b="1" dirty="0">
            <a:solidFill>
              <a:schemeClr val="tx2">
                <a:lumMod val="50000"/>
              </a:schemeClr>
            </a:solidFill>
            <a:cs typeface="B Mitra" panose="00000400000000000000" pitchFamily="2" charset="-78"/>
          </a:endParaRPr>
        </a:p>
      </dgm:t>
    </dgm:pt>
    <dgm:pt modelId="{BAF04066-F52F-40B8-9119-429BC46E2F8A}" type="parTrans" cxnId="{5DECAB32-8E81-43F5-AF57-98D4F0ADEAD1}">
      <dgm:prSet/>
      <dgm:spPr/>
      <dgm:t>
        <a:bodyPr/>
        <a:lstStyle/>
        <a:p>
          <a:endParaRPr lang="en-US" sz="1400" b="1">
            <a:solidFill>
              <a:schemeClr val="tx2">
                <a:lumMod val="50000"/>
              </a:schemeClr>
            </a:solidFill>
            <a:cs typeface="B Mitra" panose="00000400000000000000" pitchFamily="2" charset="-78"/>
          </a:endParaRPr>
        </a:p>
      </dgm:t>
    </dgm:pt>
    <dgm:pt modelId="{0AD1B97B-0A31-46DE-B96E-E972C7469772}" type="sibTrans" cxnId="{5DECAB32-8E81-43F5-AF57-98D4F0ADEAD1}">
      <dgm:prSet/>
      <dgm:spPr/>
      <dgm:t>
        <a:bodyPr/>
        <a:lstStyle/>
        <a:p>
          <a:endParaRPr lang="en-US" sz="1400" b="1">
            <a:solidFill>
              <a:schemeClr val="tx2">
                <a:lumMod val="50000"/>
              </a:schemeClr>
            </a:solidFill>
            <a:cs typeface="B Mitra" panose="00000400000000000000" pitchFamily="2" charset="-78"/>
          </a:endParaRPr>
        </a:p>
      </dgm:t>
    </dgm:pt>
    <dgm:pt modelId="{F3294E69-76AA-4912-B53D-9F0E0FDFCD4B}">
      <dgm:prSet phldrT="[Text]" custT="1"/>
      <dgm:spPr/>
      <dgm:t>
        <a:bodyPr/>
        <a:lstStyle/>
        <a:p>
          <a:r>
            <a:rPr lang="fa-IR" sz="1400" b="1" dirty="0" smtClean="0">
              <a:cs typeface="B Mitra" panose="00000400000000000000" pitchFamily="2" charset="-78"/>
            </a:rPr>
            <a:t>مدير توزيع برق  شهربابك</a:t>
          </a:r>
          <a:endParaRPr lang="en-US" sz="1400" b="1" dirty="0">
            <a:solidFill>
              <a:schemeClr val="tx2">
                <a:lumMod val="50000"/>
              </a:schemeClr>
            </a:solidFill>
            <a:cs typeface="B Mitra" panose="00000400000000000000" pitchFamily="2" charset="-78"/>
          </a:endParaRPr>
        </a:p>
      </dgm:t>
    </dgm:pt>
    <dgm:pt modelId="{EE4B038D-5EEA-4F7B-AF2D-B794D00022AF}" type="parTrans" cxnId="{5D347727-2A5F-4583-BFB2-F12CBDF1793A}">
      <dgm:prSet/>
      <dgm:spPr/>
      <dgm:t>
        <a:bodyPr/>
        <a:lstStyle/>
        <a:p>
          <a:endParaRPr lang="en-US" sz="1400" b="1">
            <a:solidFill>
              <a:schemeClr val="tx2">
                <a:lumMod val="50000"/>
              </a:schemeClr>
            </a:solidFill>
            <a:cs typeface="B Mitra" panose="00000400000000000000" pitchFamily="2" charset="-78"/>
          </a:endParaRPr>
        </a:p>
      </dgm:t>
    </dgm:pt>
    <dgm:pt modelId="{ACFD6B35-B372-4935-894C-666D5462FB2A}" type="sibTrans" cxnId="{5D347727-2A5F-4583-BFB2-F12CBDF1793A}">
      <dgm:prSet/>
      <dgm:spPr/>
      <dgm:t>
        <a:bodyPr/>
        <a:lstStyle/>
        <a:p>
          <a:endParaRPr lang="en-US" sz="1400" b="1">
            <a:solidFill>
              <a:schemeClr val="tx2">
                <a:lumMod val="50000"/>
              </a:schemeClr>
            </a:solidFill>
            <a:cs typeface="B Mitra" panose="00000400000000000000" pitchFamily="2" charset="-78"/>
          </a:endParaRPr>
        </a:p>
      </dgm:t>
    </dgm:pt>
    <dgm:pt modelId="{FDB88C7D-B30B-4656-BFA6-0C29BEE5DD87}">
      <dgm:prSet phldrT="[Text]" custT="1"/>
      <dgm:spPr/>
      <dgm:t>
        <a:bodyPr/>
        <a:lstStyle/>
        <a:p>
          <a:r>
            <a:rPr lang="fa-IR" sz="1400" b="1" dirty="0" smtClean="0">
              <a:cs typeface="B Mitra" panose="00000400000000000000" pitchFamily="2" charset="-78"/>
            </a:rPr>
            <a:t>مدير توزيع برق زرند</a:t>
          </a:r>
          <a:endParaRPr lang="en-US" sz="1400" b="1" dirty="0">
            <a:solidFill>
              <a:schemeClr val="tx2">
                <a:lumMod val="50000"/>
              </a:schemeClr>
            </a:solidFill>
            <a:cs typeface="B Mitra" panose="00000400000000000000" pitchFamily="2" charset="-78"/>
          </a:endParaRPr>
        </a:p>
      </dgm:t>
    </dgm:pt>
    <dgm:pt modelId="{E2872534-3496-420B-A0BF-7D9E876E238A}" type="parTrans" cxnId="{701ABB79-799B-446E-A46D-0D9AE17988E7}">
      <dgm:prSet/>
      <dgm:spPr/>
      <dgm:t>
        <a:bodyPr/>
        <a:lstStyle/>
        <a:p>
          <a:endParaRPr lang="en-US" sz="1400" b="1">
            <a:solidFill>
              <a:schemeClr val="tx2">
                <a:lumMod val="50000"/>
              </a:schemeClr>
            </a:solidFill>
            <a:cs typeface="B Mitra" panose="00000400000000000000" pitchFamily="2" charset="-78"/>
          </a:endParaRPr>
        </a:p>
      </dgm:t>
    </dgm:pt>
    <dgm:pt modelId="{BFE9EA06-F0D9-4DCB-9B0F-826BE87AAAA7}" type="sibTrans" cxnId="{701ABB79-799B-446E-A46D-0D9AE17988E7}">
      <dgm:prSet/>
      <dgm:spPr/>
      <dgm:t>
        <a:bodyPr/>
        <a:lstStyle/>
        <a:p>
          <a:endParaRPr lang="en-US" sz="1400" b="1">
            <a:solidFill>
              <a:schemeClr val="tx2">
                <a:lumMod val="50000"/>
              </a:schemeClr>
            </a:solidFill>
            <a:cs typeface="B Mitra" panose="00000400000000000000" pitchFamily="2" charset="-78"/>
          </a:endParaRPr>
        </a:p>
      </dgm:t>
    </dgm:pt>
    <dgm:pt modelId="{29DEA653-5BA6-449B-A915-E649D4790921}">
      <dgm:prSet phldrT="[Text]" custT="1"/>
      <dgm:spPr/>
      <dgm:t>
        <a:bodyPr/>
        <a:lstStyle/>
        <a:p>
          <a:r>
            <a:rPr lang="fa-IR" sz="1400" b="1" dirty="0" smtClean="0">
              <a:cs typeface="B Mitra" panose="00000400000000000000" pitchFamily="2" charset="-78"/>
            </a:rPr>
            <a:t>مدير توزيع برق كوهبنان</a:t>
          </a:r>
          <a:endParaRPr lang="en-US" sz="1400" b="1" dirty="0">
            <a:solidFill>
              <a:schemeClr val="tx2">
                <a:lumMod val="50000"/>
              </a:schemeClr>
            </a:solidFill>
            <a:cs typeface="B Mitra" panose="00000400000000000000" pitchFamily="2" charset="-78"/>
          </a:endParaRPr>
        </a:p>
      </dgm:t>
    </dgm:pt>
    <dgm:pt modelId="{61C12A8E-326C-4120-8F68-4A0F398E361E}" type="parTrans" cxnId="{D09174F8-DA8D-4350-93B9-CEAD976F440D}">
      <dgm:prSet/>
      <dgm:spPr/>
      <dgm:t>
        <a:bodyPr/>
        <a:lstStyle/>
        <a:p>
          <a:endParaRPr lang="en-US" sz="1400" b="1">
            <a:solidFill>
              <a:schemeClr val="tx2">
                <a:lumMod val="50000"/>
              </a:schemeClr>
            </a:solidFill>
            <a:cs typeface="B Mitra" panose="00000400000000000000" pitchFamily="2" charset="-78"/>
          </a:endParaRPr>
        </a:p>
      </dgm:t>
    </dgm:pt>
    <dgm:pt modelId="{0D07C6A9-370B-4973-BD81-5287C3719DC1}" type="sibTrans" cxnId="{D09174F8-DA8D-4350-93B9-CEAD976F440D}">
      <dgm:prSet/>
      <dgm:spPr/>
      <dgm:t>
        <a:bodyPr/>
        <a:lstStyle/>
        <a:p>
          <a:endParaRPr lang="en-US" sz="1400" b="1">
            <a:solidFill>
              <a:schemeClr val="tx2">
                <a:lumMod val="50000"/>
              </a:schemeClr>
            </a:solidFill>
            <a:cs typeface="B Mitra" panose="00000400000000000000" pitchFamily="2" charset="-78"/>
          </a:endParaRPr>
        </a:p>
      </dgm:t>
    </dgm:pt>
    <dgm:pt modelId="{45AD1E4A-F71F-4B53-84A0-A9C5DC1923EF}">
      <dgm:prSet phldrT="[Text]" custT="1"/>
      <dgm:spPr/>
      <dgm:t>
        <a:bodyPr/>
        <a:lstStyle/>
        <a:p>
          <a:r>
            <a:rPr lang="fa-IR" sz="1400" b="1" dirty="0" smtClean="0">
              <a:solidFill>
                <a:schemeClr val="tx2">
                  <a:lumMod val="50000"/>
                </a:schemeClr>
              </a:solidFill>
              <a:cs typeface="B Mitra" panose="00000400000000000000" pitchFamily="2" charset="-78"/>
            </a:rPr>
            <a:t>صفحه 2</a:t>
          </a:r>
        </a:p>
      </dgm:t>
    </dgm:pt>
    <dgm:pt modelId="{14AAD871-E284-4F68-AA43-68AC42C132A9}" type="parTrans" cxnId="{630FD205-2389-49A8-B05D-69C72305CAC3}">
      <dgm:prSet/>
      <dgm:spPr/>
      <dgm:t>
        <a:bodyPr/>
        <a:lstStyle/>
        <a:p>
          <a:endParaRPr lang="en-US" sz="1400" b="1">
            <a:solidFill>
              <a:schemeClr val="tx2">
                <a:lumMod val="50000"/>
              </a:schemeClr>
            </a:solidFill>
            <a:cs typeface="B Mitra" panose="00000400000000000000" pitchFamily="2" charset="-78"/>
          </a:endParaRPr>
        </a:p>
      </dgm:t>
    </dgm:pt>
    <dgm:pt modelId="{311F1BB7-E76C-4B45-9FA7-D22B081FB32D}" type="sibTrans" cxnId="{630FD205-2389-49A8-B05D-69C72305CAC3}">
      <dgm:prSet/>
      <dgm:spPr/>
      <dgm:t>
        <a:bodyPr/>
        <a:lstStyle/>
        <a:p>
          <a:endParaRPr lang="en-US" sz="1400" b="1">
            <a:solidFill>
              <a:schemeClr val="tx2">
                <a:lumMod val="50000"/>
              </a:schemeClr>
            </a:solidFill>
            <a:cs typeface="B Mitra" panose="00000400000000000000" pitchFamily="2" charset="-78"/>
          </a:endParaRPr>
        </a:p>
      </dgm:t>
    </dgm:pt>
    <dgm:pt modelId="{439C3D07-C33A-471B-845D-0322AE3B9A9D}">
      <dgm:prSet phldrT="[Text]" custT="1"/>
      <dgm:spPr/>
      <dgm:t>
        <a:bodyPr/>
        <a:lstStyle/>
        <a:p>
          <a:r>
            <a:rPr lang="fa-IR" sz="1400" b="1" dirty="0" smtClean="0">
              <a:solidFill>
                <a:schemeClr val="tx2">
                  <a:lumMod val="50000"/>
                </a:schemeClr>
              </a:solidFill>
              <a:cs typeface="B Mitra" panose="00000400000000000000" pitchFamily="2" charset="-78"/>
            </a:rPr>
            <a:t>صفحه 3</a:t>
          </a:r>
          <a:endParaRPr lang="en-US" sz="1400" b="1" dirty="0">
            <a:solidFill>
              <a:schemeClr val="tx2">
                <a:lumMod val="50000"/>
              </a:schemeClr>
            </a:solidFill>
            <a:cs typeface="B Mitra" panose="00000400000000000000" pitchFamily="2" charset="-78"/>
          </a:endParaRPr>
        </a:p>
      </dgm:t>
    </dgm:pt>
    <dgm:pt modelId="{9EABBFC9-F0DA-444D-97A0-F1D6B0262DE3}" type="parTrans" cxnId="{C0351F5C-A551-437B-A18E-70E8F828023F}">
      <dgm:prSet/>
      <dgm:spPr/>
      <dgm:t>
        <a:bodyPr/>
        <a:lstStyle/>
        <a:p>
          <a:endParaRPr lang="en-US" sz="1400" b="1">
            <a:solidFill>
              <a:schemeClr val="tx2">
                <a:lumMod val="50000"/>
              </a:schemeClr>
            </a:solidFill>
            <a:cs typeface="B Mitra" panose="00000400000000000000" pitchFamily="2" charset="-78"/>
          </a:endParaRPr>
        </a:p>
      </dgm:t>
    </dgm:pt>
    <dgm:pt modelId="{A35E2BA4-B169-40E9-A13D-CB1E062C4F50}" type="sibTrans" cxnId="{C0351F5C-A551-437B-A18E-70E8F828023F}">
      <dgm:prSet/>
      <dgm:spPr/>
      <dgm:t>
        <a:bodyPr/>
        <a:lstStyle/>
        <a:p>
          <a:endParaRPr lang="en-US" sz="1400" b="1">
            <a:solidFill>
              <a:schemeClr val="tx2">
                <a:lumMod val="50000"/>
              </a:schemeClr>
            </a:solidFill>
            <a:cs typeface="B Mitra" panose="00000400000000000000" pitchFamily="2" charset="-78"/>
          </a:endParaRPr>
        </a:p>
      </dgm:t>
    </dgm:pt>
    <dgm:pt modelId="{907A910E-ECB9-4D89-B0CD-0302043F3E29}">
      <dgm:prSet phldrT="[Text]" custT="1"/>
      <dgm:spPr/>
      <dgm:t>
        <a:bodyPr/>
        <a:lstStyle/>
        <a:p>
          <a:r>
            <a:rPr lang="fa-IR" sz="1400" b="1" dirty="0" smtClean="0">
              <a:solidFill>
                <a:schemeClr val="tx2">
                  <a:lumMod val="50000"/>
                </a:schemeClr>
              </a:solidFill>
              <a:cs typeface="B Mitra" panose="00000400000000000000" pitchFamily="2" charset="-78"/>
            </a:rPr>
            <a:t>صفحه 4</a:t>
          </a:r>
          <a:endParaRPr lang="en-US" sz="1400" b="1" dirty="0">
            <a:solidFill>
              <a:schemeClr val="tx2">
                <a:lumMod val="50000"/>
              </a:schemeClr>
            </a:solidFill>
            <a:cs typeface="B Mitra" panose="00000400000000000000" pitchFamily="2" charset="-78"/>
          </a:endParaRPr>
        </a:p>
      </dgm:t>
    </dgm:pt>
    <dgm:pt modelId="{3E5568E8-1DEA-4553-99C9-5D8252790C11}" type="parTrans" cxnId="{FECDBA29-5313-46CD-8887-418A3873CE1A}">
      <dgm:prSet/>
      <dgm:spPr/>
      <dgm:t>
        <a:bodyPr/>
        <a:lstStyle/>
        <a:p>
          <a:endParaRPr lang="en-US" sz="1400" b="1">
            <a:solidFill>
              <a:schemeClr val="tx2">
                <a:lumMod val="50000"/>
              </a:schemeClr>
            </a:solidFill>
            <a:cs typeface="B Mitra" panose="00000400000000000000" pitchFamily="2" charset="-78"/>
          </a:endParaRPr>
        </a:p>
      </dgm:t>
    </dgm:pt>
    <dgm:pt modelId="{3C1A3649-81CF-4849-B294-47428F0EDD33}" type="sibTrans" cxnId="{FECDBA29-5313-46CD-8887-418A3873CE1A}">
      <dgm:prSet/>
      <dgm:spPr/>
      <dgm:t>
        <a:bodyPr/>
        <a:lstStyle/>
        <a:p>
          <a:endParaRPr lang="en-US" sz="1400" b="1">
            <a:solidFill>
              <a:schemeClr val="tx2">
                <a:lumMod val="50000"/>
              </a:schemeClr>
            </a:solidFill>
            <a:cs typeface="B Mitra" panose="00000400000000000000" pitchFamily="2" charset="-78"/>
          </a:endParaRPr>
        </a:p>
      </dgm:t>
    </dgm:pt>
    <dgm:pt modelId="{71067473-0372-49BB-9201-D1EF8832C6DC}">
      <dgm:prSet phldrT="[Text]" custT="1"/>
      <dgm:spPr/>
      <dgm:t>
        <a:bodyPr/>
        <a:lstStyle/>
        <a:p>
          <a:r>
            <a:rPr lang="fa-IR" sz="1400" b="1" dirty="0" smtClean="0">
              <a:solidFill>
                <a:schemeClr val="tx2">
                  <a:lumMod val="50000"/>
                </a:schemeClr>
              </a:solidFill>
              <a:cs typeface="B Mitra" panose="00000400000000000000" pitchFamily="2" charset="-78"/>
            </a:rPr>
            <a:t>صفحه 5</a:t>
          </a:r>
          <a:endParaRPr lang="en-US" sz="1400" b="1" dirty="0">
            <a:solidFill>
              <a:schemeClr val="tx2">
                <a:lumMod val="50000"/>
              </a:schemeClr>
            </a:solidFill>
            <a:cs typeface="B Mitra" panose="00000400000000000000" pitchFamily="2" charset="-78"/>
          </a:endParaRPr>
        </a:p>
      </dgm:t>
    </dgm:pt>
    <dgm:pt modelId="{6E76F24F-B88F-41CE-A0AC-9819B9F241D4}" type="parTrans" cxnId="{FE38D4FC-00C5-4F59-9586-CAA67179BF31}">
      <dgm:prSet/>
      <dgm:spPr/>
      <dgm:t>
        <a:bodyPr/>
        <a:lstStyle/>
        <a:p>
          <a:endParaRPr lang="en-US" sz="1400" b="1">
            <a:solidFill>
              <a:schemeClr val="tx2">
                <a:lumMod val="50000"/>
              </a:schemeClr>
            </a:solidFill>
            <a:cs typeface="B Mitra" panose="00000400000000000000" pitchFamily="2" charset="-78"/>
          </a:endParaRPr>
        </a:p>
      </dgm:t>
    </dgm:pt>
    <dgm:pt modelId="{7DB2BBFB-BA80-44A9-B7FF-140FAB85B382}" type="sibTrans" cxnId="{FE38D4FC-00C5-4F59-9586-CAA67179BF31}">
      <dgm:prSet/>
      <dgm:spPr/>
      <dgm:t>
        <a:bodyPr/>
        <a:lstStyle/>
        <a:p>
          <a:endParaRPr lang="en-US" sz="1400" b="1">
            <a:solidFill>
              <a:schemeClr val="tx2">
                <a:lumMod val="50000"/>
              </a:schemeClr>
            </a:solidFill>
            <a:cs typeface="B Mitra" panose="00000400000000000000" pitchFamily="2" charset="-78"/>
          </a:endParaRPr>
        </a:p>
      </dgm:t>
    </dgm:pt>
    <dgm:pt modelId="{53133D87-E5EE-412D-9D82-9BEDE416064E}">
      <dgm:prSet phldrT="[Text]" custT="1"/>
      <dgm:spPr/>
      <dgm:t>
        <a:bodyPr/>
        <a:lstStyle/>
        <a:p>
          <a:r>
            <a:rPr lang="fa-IR" sz="1400" b="1" dirty="0" smtClean="0">
              <a:solidFill>
                <a:schemeClr val="tx2">
                  <a:lumMod val="50000"/>
                </a:schemeClr>
              </a:solidFill>
              <a:cs typeface="B Mitra" panose="00000400000000000000" pitchFamily="2" charset="-78"/>
            </a:rPr>
            <a:t>صفحه 6</a:t>
          </a:r>
          <a:endParaRPr lang="en-US" sz="1400" b="1" dirty="0">
            <a:solidFill>
              <a:schemeClr val="tx2">
                <a:lumMod val="50000"/>
              </a:schemeClr>
            </a:solidFill>
            <a:cs typeface="B Mitra" panose="00000400000000000000" pitchFamily="2" charset="-78"/>
          </a:endParaRPr>
        </a:p>
      </dgm:t>
    </dgm:pt>
    <dgm:pt modelId="{D1F257CA-4D01-4E2F-AED7-F81AF180C194}" type="parTrans" cxnId="{9ED66162-9AAD-4B9B-9B67-6A4EF0524A00}">
      <dgm:prSet/>
      <dgm:spPr/>
      <dgm:t>
        <a:bodyPr/>
        <a:lstStyle/>
        <a:p>
          <a:endParaRPr lang="en-US" sz="1400" b="1">
            <a:solidFill>
              <a:schemeClr val="tx2">
                <a:lumMod val="50000"/>
              </a:schemeClr>
            </a:solidFill>
            <a:cs typeface="B Mitra" panose="00000400000000000000" pitchFamily="2" charset="-78"/>
          </a:endParaRPr>
        </a:p>
      </dgm:t>
    </dgm:pt>
    <dgm:pt modelId="{DB95F935-0E46-4627-8799-CD625D3D4E7A}" type="sibTrans" cxnId="{9ED66162-9AAD-4B9B-9B67-6A4EF0524A00}">
      <dgm:prSet/>
      <dgm:spPr/>
      <dgm:t>
        <a:bodyPr/>
        <a:lstStyle/>
        <a:p>
          <a:endParaRPr lang="en-US" sz="1400" b="1">
            <a:solidFill>
              <a:schemeClr val="tx2">
                <a:lumMod val="50000"/>
              </a:schemeClr>
            </a:solidFill>
            <a:cs typeface="B Mitra" panose="00000400000000000000" pitchFamily="2" charset="-78"/>
          </a:endParaRPr>
        </a:p>
      </dgm:t>
    </dgm:pt>
    <dgm:pt modelId="{9B80454D-4236-4264-8B25-AAD1ED6B2BAF}">
      <dgm:prSet phldrT="[Text]" custT="1"/>
      <dgm:spPr/>
      <dgm:t>
        <a:bodyPr/>
        <a:lstStyle/>
        <a:p>
          <a:r>
            <a:rPr lang="fa-IR" sz="1400" b="1" dirty="0" smtClean="0">
              <a:solidFill>
                <a:schemeClr val="tx2">
                  <a:lumMod val="50000"/>
                </a:schemeClr>
              </a:solidFill>
              <a:cs typeface="B Mitra" panose="00000400000000000000" pitchFamily="2" charset="-78"/>
            </a:rPr>
            <a:t>صفحه 7</a:t>
          </a:r>
          <a:endParaRPr lang="en-US" sz="1400" b="1" dirty="0">
            <a:solidFill>
              <a:schemeClr val="tx2">
                <a:lumMod val="50000"/>
              </a:schemeClr>
            </a:solidFill>
            <a:cs typeface="B Mitra" panose="00000400000000000000" pitchFamily="2" charset="-78"/>
          </a:endParaRPr>
        </a:p>
      </dgm:t>
    </dgm:pt>
    <dgm:pt modelId="{928226EC-1231-4A99-BDE0-BCD40D4331FC}" type="parTrans" cxnId="{2C252DDF-7813-4C02-AEDE-FAC55256F965}">
      <dgm:prSet/>
      <dgm:spPr/>
      <dgm:t>
        <a:bodyPr/>
        <a:lstStyle/>
        <a:p>
          <a:endParaRPr lang="en-US" sz="1400" b="1">
            <a:solidFill>
              <a:schemeClr val="tx2">
                <a:lumMod val="50000"/>
              </a:schemeClr>
            </a:solidFill>
            <a:cs typeface="B Mitra" panose="00000400000000000000" pitchFamily="2" charset="-78"/>
          </a:endParaRPr>
        </a:p>
      </dgm:t>
    </dgm:pt>
    <dgm:pt modelId="{B038C0B5-864B-4151-87D9-D10D7DC4E5ED}" type="sibTrans" cxnId="{2C252DDF-7813-4C02-AEDE-FAC55256F965}">
      <dgm:prSet/>
      <dgm:spPr/>
      <dgm:t>
        <a:bodyPr/>
        <a:lstStyle/>
        <a:p>
          <a:endParaRPr lang="en-US" sz="1400" b="1">
            <a:solidFill>
              <a:schemeClr val="tx2">
                <a:lumMod val="50000"/>
              </a:schemeClr>
            </a:solidFill>
            <a:cs typeface="B Mitra" panose="00000400000000000000" pitchFamily="2" charset="-78"/>
          </a:endParaRPr>
        </a:p>
      </dgm:t>
    </dgm:pt>
    <dgm:pt modelId="{92A88012-4474-4451-A70A-CCCA32A74CFF}">
      <dgm:prSet phldrT="[Text]" custT="1"/>
      <dgm:spPr/>
      <dgm:t>
        <a:bodyPr/>
        <a:lstStyle/>
        <a:p>
          <a:r>
            <a:rPr lang="fa-IR" sz="1400" b="1" dirty="0" smtClean="0">
              <a:cs typeface="B Mitra" panose="00000400000000000000" pitchFamily="2" charset="-78"/>
            </a:rPr>
            <a:t>مدير توزيع برق  راور</a:t>
          </a:r>
          <a:endParaRPr lang="en-US" sz="1400" b="1" dirty="0">
            <a:solidFill>
              <a:schemeClr val="tx2">
                <a:lumMod val="50000"/>
              </a:schemeClr>
            </a:solidFill>
            <a:cs typeface="B Mitra" panose="00000400000000000000" pitchFamily="2" charset="-78"/>
          </a:endParaRPr>
        </a:p>
      </dgm:t>
    </dgm:pt>
    <dgm:pt modelId="{06AD1392-A358-40CF-8AE8-8833FC6802BC}" type="parTrans" cxnId="{052E2236-9134-43A1-A672-8FB3F4F53730}">
      <dgm:prSet/>
      <dgm:spPr/>
      <dgm:t>
        <a:bodyPr/>
        <a:lstStyle/>
        <a:p>
          <a:endParaRPr lang="en-US" sz="1400" b="1">
            <a:solidFill>
              <a:schemeClr val="tx2">
                <a:lumMod val="50000"/>
              </a:schemeClr>
            </a:solidFill>
            <a:cs typeface="B Mitra" panose="00000400000000000000" pitchFamily="2" charset="-78"/>
          </a:endParaRPr>
        </a:p>
      </dgm:t>
    </dgm:pt>
    <dgm:pt modelId="{2A739DB6-239B-42F9-B67C-87E5920F82AC}" type="sibTrans" cxnId="{052E2236-9134-43A1-A672-8FB3F4F53730}">
      <dgm:prSet/>
      <dgm:spPr/>
      <dgm:t>
        <a:bodyPr/>
        <a:lstStyle/>
        <a:p>
          <a:endParaRPr lang="en-US" sz="1400" b="1">
            <a:solidFill>
              <a:schemeClr val="tx2">
                <a:lumMod val="50000"/>
              </a:schemeClr>
            </a:solidFill>
            <a:cs typeface="B Mitra" panose="00000400000000000000" pitchFamily="2" charset="-78"/>
          </a:endParaRPr>
        </a:p>
      </dgm:t>
    </dgm:pt>
    <dgm:pt modelId="{F7BBD868-D6FB-4AFD-AD46-CD1F46B023D3}">
      <dgm:prSet phldrT="[Text]" custT="1"/>
      <dgm:spPr/>
      <dgm:t>
        <a:bodyPr/>
        <a:lstStyle/>
        <a:p>
          <a:r>
            <a:rPr lang="fa-IR" sz="1400" b="1" dirty="0" smtClean="0">
              <a:cs typeface="B Mitra" panose="00000400000000000000" pitchFamily="2" charset="-78"/>
            </a:rPr>
            <a:t>محمدرضا يوسفي عرب آبادي</a:t>
          </a:r>
          <a:endParaRPr lang="fa-IR" sz="1400" b="1" dirty="0" smtClean="0">
            <a:solidFill>
              <a:schemeClr val="tx2">
                <a:lumMod val="50000"/>
              </a:schemeClr>
            </a:solidFill>
            <a:cs typeface="B Mitra" panose="00000400000000000000" pitchFamily="2" charset="-78"/>
          </a:endParaRPr>
        </a:p>
      </dgm:t>
    </dgm:pt>
    <dgm:pt modelId="{C644F1BD-13E3-495C-88A3-43CA5FF60254}" type="sibTrans" cxnId="{3405E565-F4E3-4811-8AC0-9BDBE930F23C}">
      <dgm:prSet/>
      <dgm:spPr/>
      <dgm:t>
        <a:bodyPr/>
        <a:lstStyle/>
        <a:p>
          <a:endParaRPr lang="en-US" sz="1400" b="1">
            <a:solidFill>
              <a:schemeClr val="tx2">
                <a:lumMod val="50000"/>
              </a:schemeClr>
            </a:solidFill>
            <a:cs typeface="B Mitra" panose="00000400000000000000" pitchFamily="2" charset="-78"/>
          </a:endParaRPr>
        </a:p>
      </dgm:t>
    </dgm:pt>
    <dgm:pt modelId="{E1BE2871-0FD1-49AB-98E6-255E06E6104C}" type="parTrans" cxnId="{3405E565-F4E3-4811-8AC0-9BDBE930F23C}">
      <dgm:prSet/>
      <dgm:spPr/>
      <dgm:t>
        <a:bodyPr/>
        <a:lstStyle/>
        <a:p>
          <a:endParaRPr lang="en-US" sz="1400" b="1">
            <a:solidFill>
              <a:schemeClr val="tx2">
                <a:lumMod val="50000"/>
              </a:schemeClr>
            </a:solidFill>
            <a:cs typeface="B Mitra" panose="00000400000000000000" pitchFamily="2" charset="-78"/>
          </a:endParaRPr>
        </a:p>
      </dgm:t>
    </dgm:pt>
    <dgm:pt modelId="{151E11CF-8733-468C-90A2-6FE123129BE1}">
      <dgm:prSet custT="1"/>
      <dgm:spPr/>
      <dgm:t>
        <a:bodyPr/>
        <a:lstStyle/>
        <a:p>
          <a:r>
            <a:rPr lang="fa-IR" sz="1400" b="1" dirty="0" smtClean="0">
              <a:cs typeface="B Mitra" panose="00000400000000000000" pitchFamily="2" charset="-78"/>
            </a:rPr>
            <a:t>صفحه 9</a:t>
          </a:r>
          <a:endParaRPr lang="en-US" sz="1400" b="1" dirty="0">
            <a:cs typeface="B Mitra" panose="00000400000000000000" pitchFamily="2" charset="-78"/>
          </a:endParaRPr>
        </a:p>
      </dgm:t>
    </dgm:pt>
    <dgm:pt modelId="{C29F0FD9-30BF-4176-BA7D-2D4646690954}" type="parTrans" cxnId="{704D821F-E8A7-401D-A60F-7FB80A32A57E}">
      <dgm:prSet/>
      <dgm:spPr/>
      <dgm:t>
        <a:bodyPr/>
        <a:lstStyle/>
        <a:p>
          <a:endParaRPr lang="en-US" sz="1400" b="1">
            <a:cs typeface="B Mitra" panose="00000400000000000000" pitchFamily="2" charset="-78"/>
          </a:endParaRPr>
        </a:p>
      </dgm:t>
    </dgm:pt>
    <dgm:pt modelId="{BA37BCE3-B5F8-4528-86BC-C32F8F52ADE6}" type="sibTrans" cxnId="{704D821F-E8A7-401D-A60F-7FB80A32A57E}">
      <dgm:prSet/>
      <dgm:spPr/>
      <dgm:t>
        <a:bodyPr/>
        <a:lstStyle/>
        <a:p>
          <a:endParaRPr lang="en-US" sz="1400" b="1">
            <a:cs typeface="B Mitra" panose="00000400000000000000" pitchFamily="2" charset="-78"/>
          </a:endParaRPr>
        </a:p>
      </dgm:t>
    </dgm:pt>
    <dgm:pt modelId="{BDC5814A-B69B-403F-BDA3-641FB02F3886}">
      <dgm:prSet phldrT="[Text]" custT="1"/>
      <dgm:spPr/>
      <dgm:t>
        <a:bodyPr/>
        <a:lstStyle/>
        <a:p>
          <a:r>
            <a:rPr lang="fa-IR" sz="1400" b="1" dirty="0" smtClean="0">
              <a:solidFill>
                <a:schemeClr val="tx2">
                  <a:lumMod val="50000"/>
                </a:schemeClr>
              </a:solidFill>
              <a:cs typeface="B Mitra" panose="00000400000000000000" pitchFamily="2" charset="-78"/>
            </a:rPr>
            <a:t>صفحه 8</a:t>
          </a:r>
          <a:endParaRPr lang="en-US" sz="1400" b="1" dirty="0">
            <a:solidFill>
              <a:schemeClr val="tx2">
                <a:lumMod val="50000"/>
              </a:schemeClr>
            </a:solidFill>
            <a:cs typeface="B Mitra" panose="00000400000000000000" pitchFamily="2" charset="-78"/>
          </a:endParaRPr>
        </a:p>
      </dgm:t>
    </dgm:pt>
    <dgm:pt modelId="{F09F7742-F23F-4624-BB78-563BAB94C6B3}" type="parTrans" cxnId="{71187021-00CC-48C1-9FF5-28AA778221D5}">
      <dgm:prSet/>
      <dgm:spPr/>
      <dgm:t>
        <a:bodyPr/>
        <a:lstStyle/>
        <a:p>
          <a:endParaRPr lang="en-US" sz="1400" b="1">
            <a:cs typeface="B Mitra" panose="00000400000000000000" pitchFamily="2" charset="-78"/>
          </a:endParaRPr>
        </a:p>
      </dgm:t>
    </dgm:pt>
    <dgm:pt modelId="{5109A2F2-51D5-4835-BCB7-9DE1BED414A3}" type="sibTrans" cxnId="{71187021-00CC-48C1-9FF5-28AA778221D5}">
      <dgm:prSet/>
      <dgm:spPr/>
      <dgm:t>
        <a:bodyPr/>
        <a:lstStyle/>
        <a:p>
          <a:endParaRPr lang="en-US" sz="1400" b="1">
            <a:cs typeface="B Mitra" panose="00000400000000000000" pitchFamily="2" charset="-78"/>
          </a:endParaRPr>
        </a:p>
      </dgm:t>
    </dgm:pt>
    <dgm:pt modelId="{DC0BF38C-585D-4D2E-9C22-78AFF8137C75}" type="pres">
      <dgm:prSet presAssocID="{951A13E6-BD65-449B-B3D0-73983FD0EAD6}" presName="Name0" presStyleCnt="0">
        <dgm:presLayoutVars>
          <dgm:dir val="rev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16A4A758-4CA2-49B1-88B2-96B744FFC6B2}" type="pres">
      <dgm:prSet presAssocID="{F7BBD868-D6FB-4AFD-AD46-CD1F46B023D3}" presName="composite" presStyleCnt="0"/>
      <dgm:spPr/>
    </dgm:pt>
    <dgm:pt modelId="{61F17C2E-F529-4E8C-877B-3EF28F446464}" type="pres">
      <dgm:prSet presAssocID="{F7BBD868-D6FB-4AFD-AD46-CD1F46B023D3}" presName="rect1" presStyleLbl="trAlignAcc1" presStyleIdx="0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C1CFDA7-741C-4098-A69A-A80E1B13DCB0}" type="pres">
      <dgm:prSet presAssocID="{F7BBD868-D6FB-4AFD-AD46-CD1F46B023D3}" presName="rect2" presStyleLbl="fgImgPlace1" presStyleIdx="0" presStyleCnt="8" custScaleX="124298" custLinFactNeighborY="-5053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32906326-D12C-431D-95AF-26A1C8AFDBE1}" type="pres">
      <dgm:prSet presAssocID="{C644F1BD-13E3-495C-88A3-43CA5FF60254}" presName="sibTrans" presStyleCnt="0"/>
      <dgm:spPr/>
    </dgm:pt>
    <dgm:pt modelId="{67B0A694-E498-4BD1-A4D6-B84D8DDAA3FE}" type="pres">
      <dgm:prSet presAssocID="{3E1AC37E-BB73-4272-ABD5-FC035F7537A2}" presName="composite" presStyleCnt="0"/>
      <dgm:spPr/>
    </dgm:pt>
    <dgm:pt modelId="{4AD9F222-F630-4FCD-86E6-A315E8FC916B}" type="pres">
      <dgm:prSet presAssocID="{3E1AC37E-BB73-4272-ABD5-FC035F7537A2}" presName="rect1" presStyleLbl="trAlignAcc1" presStyleIdx="1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8DEA0D3-0224-4B6A-8AF3-EBDE602AA025}" type="pres">
      <dgm:prSet presAssocID="{3E1AC37E-BB73-4272-ABD5-FC035F7537A2}" presName="rect2" presStyleLbl="fgImgPlace1" presStyleIdx="1" presStyleCnt="8" custScaleX="124298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6825F35D-E62A-44CA-80CD-8343DBE9DDDE}" type="pres">
      <dgm:prSet presAssocID="{C871BB7A-EDD6-4A80-BB13-BE71962C2D90}" presName="sibTrans" presStyleCnt="0"/>
      <dgm:spPr/>
    </dgm:pt>
    <dgm:pt modelId="{FA4FAFE1-B2FD-4F02-A491-FB822A8652AD}" type="pres">
      <dgm:prSet presAssocID="{BD3034D7-5AEB-4F00-83DA-30AA9AF98378}" presName="composite" presStyleCnt="0"/>
      <dgm:spPr/>
    </dgm:pt>
    <dgm:pt modelId="{AC222C3D-8525-4F66-A9BE-9DF63C8417B9}" type="pres">
      <dgm:prSet presAssocID="{BD3034D7-5AEB-4F00-83DA-30AA9AF98378}" presName="rect1" presStyleLbl="trAlignAcc1" presStyleIdx="2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3F8ACCA-7370-47CD-9E53-5962B2FD576B}" type="pres">
      <dgm:prSet presAssocID="{BD3034D7-5AEB-4F00-83DA-30AA9AF98378}" presName="rect2" presStyleLbl="fgImgPlace1" presStyleIdx="2" presStyleCnt="8" custScaleX="124298"/>
      <dgm:spPr/>
      <dgm:t>
        <a:bodyPr/>
        <a:lstStyle/>
        <a:p>
          <a:endParaRPr lang="en-US"/>
        </a:p>
      </dgm:t>
    </dgm:pt>
    <dgm:pt modelId="{FE3081CD-D3DC-4EF8-A929-1D580C439AC6}" type="pres">
      <dgm:prSet presAssocID="{003CCF69-1C27-4CF0-BB26-2B31AC57AEE1}" presName="sibTrans" presStyleCnt="0"/>
      <dgm:spPr/>
    </dgm:pt>
    <dgm:pt modelId="{22CD4F0D-185E-4496-B1BB-D8A3D2EA4A8D}" type="pres">
      <dgm:prSet presAssocID="{21C52CB7-47A3-48D4-A7AB-FE7907587830}" presName="composite" presStyleCnt="0"/>
      <dgm:spPr/>
    </dgm:pt>
    <dgm:pt modelId="{FAF12093-E376-4F0B-86C1-E4C9ADAA79A1}" type="pres">
      <dgm:prSet presAssocID="{21C52CB7-47A3-48D4-A7AB-FE7907587830}" presName="rect1" presStyleLbl="trAlignAcc1" presStyleIdx="3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C593761-B198-4D44-B875-423AE78B018C}" type="pres">
      <dgm:prSet presAssocID="{21C52CB7-47A3-48D4-A7AB-FE7907587830}" presName="rect2" presStyleLbl="fgImgPlace1" presStyleIdx="3" presStyleCnt="8" custScaleX="124298" custLinFactNeighborY="-5053"/>
      <dgm:spPr>
        <a:blipFill rotWithShape="1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003FEA96-7F06-4421-9E10-935358828893}" type="pres">
      <dgm:prSet presAssocID="{0AD1B97B-0A31-46DE-B96E-E972C7469772}" presName="sibTrans" presStyleCnt="0"/>
      <dgm:spPr/>
    </dgm:pt>
    <dgm:pt modelId="{9DCDC956-72F3-4D4D-80B3-8D4B3310F33A}" type="pres">
      <dgm:prSet presAssocID="{F3294E69-76AA-4912-B53D-9F0E0FDFCD4B}" presName="composite" presStyleCnt="0"/>
      <dgm:spPr/>
    </dgm:pt>
    <dgm:pt modelId="{76B74939-0E65-4A6C-BF49-FC682DF4F31B}" type="pres">
      <dgm:prSet presAssocID="{F3294E69-76AA-4912-B53D-9F0E0FDFCD4B}" presName="rect1" presStyleLbl="trAlignAcc1" presStyleIdx="4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C08B457-1CE0-4C75-A96B-DA486A6A53DB}" type="pres">
      <dgm:prSet presAssocID="{F3294E69-76AA-4912-B53D-9F0E0FDFCD4B}" presName="rect2" presStyleLbl="fgImgPlace1" presStyleIdx="4" presStyleCnt="8" custScaleX="124298"/>
      <dgm:spPr>
        <a:blipFill rotWithShape="1">
          <a:blip xmlns:r="http://schemas.openxmlformats.org/officeDocument/2006/relationships" r:embed="rId4"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F99E51DF-0E6B-42B5-9FF4-CF148956F0AB}" type="pres">
      <dgm:prSet presAssocID="{ACFD6B35-B372-4935-894C-666D5462FB2A}" presName="sibTrans" presStyleCnt="0"/>
      <dgm:spPr/>
    </dgm:pt>
    <dgm:pt modelId="{99B5F3EB-AC5F-4672-BA13-DE3B7D9086B8}" type="pres">
      <dgm:prSet presAssocID="{FDB88C7D-B30B-4656-BFA6-0C29BEE5DD87}" presName="composite" presStyleCnt="0"/>
      <dgm:spPr/>
    </dgm:pt>
    <dgm:pt modelId="{EA3299E3-5A73-43D1-83C3-85C296364B42}" type="pres">
      <dgm:prSet presAssocID="{FDB88C7D-B30B-4656-BFA6-0C29BEE5DD87}" presName="rect1" presStyleLbl="trAlignAcc1" presStyleIdx="5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FBD2945-D7F8-4C1B-9E6A-2B056BCB5056}" type="pres">
      <dgm:prSet presAssocID="{FDB88C7D-B30B-4656-BFA6-0C29BEE5DD87}" presName="rect2" presStyleLbl="fgImgPlace1" presStyleIdx="5" presStyleCnt="8" custScaleX="124298"/>
      <dgm:spPr>
        <a:blipFill rotWithShape="1">
          <a:blip xmlns:r="http://schemas.openxmlformats.org/officeDocument/2006/relationships" r:embed="rId5"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DF5FB499-742C-41A1-97A0-D33452783A8C}" type="pres">
      <dgm:prSet presAssocID="{BFE9EA06-F0D9-4DCB-9B0F-826BE87AAAA7}" presName="sibTrans" presStyleCnt="0"/>
      <dgm:spPr/>
    </dgm:pt>
    <dgm:pt modelId="{D2941965-EDA3-476E-9CA4-63403E8C0A0D}" type="pres">
      <dgm:prSet presAssocID="{29DEA653-5BA6-449B-A915-E649D4790921}" presName="composite" presStyleCnt="0"/>
      <dgm:spPr/>
    </dgm:pt>
    <dgm:pt modelId="{71FC62B2-7AC9-48E8-813B-B855D1E1BF68}" type="pres">
      <dgm:prSet presAssocID="{29DEA653-5BA6-449B-A915-E649D4790921}" presName="rect1" presStyleLbl="trAlignAcc1" presStyleIdx="6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E261C3E-01F4-46CF-B9F7-DA487BF884E3}" type="pres">
      <dgm:prSet presAssocID="{29DEA653-5BA6-449B-A915-E649D4790921}" presName="rect2" presStyleLbl="fgImgPlace1" presStyleIdx="6" presStyleCnt="8" custScaleX="124298" custLinFactNeighborY="-5053"/>
      <dgm:spPr>
        <a:blipFill rotWithShape="1">
          <a:blip xmlns:r="http://schemas.openxmlformats.org/officeDocument/2006/relationships" r:embed="rId6"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152BCC6C-9C19-4F24-97FE-AE236A7A7E75}" type="pres">
      <dgm:prSet presAssocID="{0D07C6A9-370B-4973-BD81-5287C3719DC1}" presName="sibTrans" presStyleCnt="0"/>
      <dgm:spPr/>
    </dgm:pt>
    <dgm:pt modelId="{4F56908F-434A-40C5-954C-393C2D4F0875}" type="pres">
      <dgm:prSet presAssocID="{92A88012-4474-4451-A70A-CCCA32A74CFF}" presName="composite" presStyleCnt="0"/>
      <dgm:spPr/>
    </dgm:pt>
    <dgm:pt modelId="{B23040C2-E7F7-4525-B7E6-DF1774679D17}" type="pres">
      <dgm:prSet presAssocID="{92A88012-4474-4451-A70A-CCCA32A74CFF}" presName="rect1" presStyleLbl="trAlignAcc1" presStyleIdx="7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D6FCFA0-21D8-4F5E-8ED1-C906EFCF6C8B}" type="pres">
      <dgm:prSet presAssocID="{92A88012-4474-4451-A70A-CCCA32A74CFF}" presName="rect2" presStyleLbl="fgImgPlace1" presStyleIdx="7" presStyleCnt="8" custScaleX="135188"/>
      <dgm:spPr>
        <a:blipFill rotWithShape="1">
          <a:blip xmlns:r="http://schemas.openxmlformats.org/officeDocument/2006/relationships" r:embed="rId7"/>
          <a:stretch>
            <a:fillRect/>
          </a:stretch>
        </a:blipFill>
      </dgm:spPr>
      <dgm:t>
        <a:bodyPr/>
        <a:lstStyle/>
        <a:p>
          <a:endParaRPr lang="en-US"/>
        </a:p>
      </dgm:t>
    </dgm:pt>
  </dgm:ptLst>
  <dgm:cxnLst>
    <dgm:cxn modelId="{ED39058C-8A6A-4F95-A83B-404691AB2484}" type="presOf" srcId="{BDC5814A-B69B-403F-BDA3-641FB02F3886}" destId="{71FC62B2-7AC9-48E8-813B-B855D1E1BF68}" srcOrd="0" destOrd="1" presId="urn:microsoft.com/office/officeart/2008/layout/PictureStrips"/>
    <dgm:cxn modelId="{12B3B3F2-84C8-492D-A98D-3DCF3EB731A8}" type="presOf" srcId="{BD3034D7-5AEB-4F00-83DA-30AA9AF98378}" destId="{AC222C3D-8525-4F66-A9BE-9DF63C8417B9}" srcOrd="0" destOrd="0" presId="urn:microsoft.com/office/officeart/2008/layout/PictureStrips"/>
    <dgm:cxn modelId="{341CE3D3-8C67-449A-9D37-6864680B8ADF}" type="presOf" srcId="{907A910E-ECB9-4D89-B0CD-0302043F3E29}" destId="{AC222C3D-8525-4F66-A9BE-9DF63C8417B9}" srcOrd="0" destOrd="1" presId="urn:microsoft.com/office/officeart/2008/layout/PictureStrips"/>
    <dgm:cxn modelId="{C0351F5C-A551-437B-A18E-70E8F828023F}" srcId="{3E1AC37E-BB73-4272-ABD5-FC035F7537A2}" destId="{439C3D07-C33A-471B-845D-0322AE3B9A9D}" srcOrd="0" destOrd="0" parTransId="{9EABBFC9-F0DA-444D-97A0-F1D6B0262DE3}" sibTransId="{A35E2BA4-B169-40E9-A13D-CB1E062C4F50}"/>
    <dgm:cxn modelId="{5DECAB32-8E81-43F5-AF57-98D4F0ADEAD1}" srcId="{951A13E6-BD65-449B-B3D0-73983FD0EAD6}" destId="{21C52CB7-47A3-48D4-A7AB-FE7907587830}" srcOrd="3" destOrd="0" parTransId="{BAF04066-F52F-40B8-9119-429BC46E2F8A}" sibTransId="{0AD1B97B-0A31-46DE-B96E-E972C7469772}"/>
    <dgm:cxn modelId="{9ED66162-9AAD-4B9B-9B67-6A4EF0524A00}" srcId="{F3294E69-76AA-4912-B53D-9F0E0FDFCD4B}" destId="{53133D87-E5EE-412D-9D82-9BEDE416064E}" srcOrd="0" destOrd="0" parTransId="{D1F257CA-4D01-4E2F-AED7-F81AF180C194}" sibTransId="{DB95F935-0E46-4627-8799-CD625D3D4E7A}"/>
    <dgm:cxn modelId="{E8629FF2-34D6-412F-93BE-A175D5786BA5}" type="presOf" srcId="{92A88012-4474-4451-A70A-CCCA32A74CFF}" destId="{B23040C2-E7F7-4525-B7E6-DF1774679D17}" srcOrd="0" destOrd="0" presId="urn:microsoft.com/office/officeart/2008/layout/PictureStrips"/>
    <dgm:cxn modelId="{052E2236-9134-43A1-A672-8FB3F4F53730}" srcId="{951A13E6-BD65-449B-B3D0-73983FD0EAD6}" destId="{92A88012-4474-4451-A70A-CCCA32A74CFF}" srcOrd="7" destOrd="0" parTransId="{06AD1392-A358-40CF-8AE8-8833FC6802BC}" sibTransId="{2A739DB6-239B-42F9-B67C-87E5920F82AC}"/>
    <dgm:cxn modelId="{2B4DCE11-1E13-49E9-83B8-CD298F90CA0B}" type="presOf" srcId="{439C3D07-C33A-471B-845D-0322AE3B9A9D}" destId="{4AD9F222-F630-4FCD-86E6-A315E8FC916B}" srcOrd="0" destOrd="1" presId="urn:microsoft.com/office/officeart/2008/layout/PictureStrips"/>
    <dgm:cxn modelId="{0D55DD5E-266E-47A2-92FE-2DCF178720AF}" type="presOf" srcId="{3E1AC37E-BB73-4272-ABD5-FC035F7537A2}" destId="{4AD9F222-F630-4FCD-86E6-A315E8FC916B}" srcOrd="0" destOrd="0" presId="urn:microsoft.com/office/officeart/2008/layout/PictureStrips"/>
    <dgm:cxn modelId="{A9CF920B-08E5-4390-9F1A-48433C740EC5}" srcId="{951A13E6-BD65-449B-B3D0-73983FD0EAD6}" destId="{3E1AC37E-BB73-4272-ABD5-FC035F7537A2}" srcOrd="1" destOrd="0" parTransId="{4D16CB84-7961-4342-857C-4AC33ACAB86C}" sibTransId="{C871BB7A-EDD6-4A80-BB13-BE71962C2D90}"/>
    <dgm:cxn modelId="{FECDBA29-5313-46CD-8887-418A3873CE1A}" srcId="{BD3034D7-5AEB-4F00-83DA-30AA9AF98378}" destId="{907A910E-ECB9-4D89-B0CD-0302043F3E29}" srcOrd="0" destOrd="0" parTransId="{3E5568E8-1DEA-4553-99C9-5D8252790C11}" sibTransId="{3C1A3649-81CF-4849-B294-47428F0EDD33}"/>
    <dgm:cxn modelId="{0FC44C86-B3D4-45F3-BF6F-658172539844}" type="presOf" srcId="{F7BBD868-D6FB-4AFD-AD46-CD1F46B023D3}" destId="{61F17C2E-F529-4E8C-877B-3EF28F446464}" srcOrd="0" destOrd="0" presId="urn:microsoft.com/office/officeart/2008/layout/PictureStrips"/>
    <dgm:cxn modelId="{01B42075-261D-4B95-AD01-88414DB6DD41}" type="presOf" srcId="{21C52CB7-47A3-48D4-A7AB-FE7907587830}" destId="{FAF12093-E376-4F0B-86C1-E4C9ADAA79A1}" srcOrd="0" destOrd="0" presId="urn:microsoft.com/office/officeart/2008/layout/PictureStrips"/>
    <dgm:cxn modelId="{84BFFD5E-8C25-4A9E-9EAE-024166939C1A}" type="presOf" srcId="{F3294E69-76AA-4912-B53D-9F0E0FDFCD4B}" destId="{76B74939-0E65-4A6C-BF49-FC682DF4F31B}" srcOrd="0" destOrd="0" presId="urn:microsoft.com/office/officeart/2008/layout/PictureStrips"/>
    <dgm:cxn modelId="{9BCFDCCC-77C3-4FCB-98A7-A8562D5AA2DD}" type="presOf" srcId="{FDB88C7D-B30B-4656-BFA6-0C29BEE5DD87}" destId="{EA3299E3-5A73-43D1-83C3-85C296364B42}" srcOrd="0" destOrd="0" presId="urn:microsoft.com/office/officeart/2008/layout/PictureStrips"/>
    <dgm:cxn modelId="{701ABB79-799B-446E-A46D-0D9AE17988E7}" srcId="{951A13E6-BD65-449B-B3D0-73983FD0EAD6}" destId="{FDB88C7D-B30B-4656-BFA6-0C29BEE5DD87}" srcOrd="5" destOrd="0" parTransId="{E2872534-3496-420B-A0BF-7D9E876E238A}" sibTransId="{BFE9EA06-F0D9-4DCB-9B0F-826BE87AAAA7}"/>
    <dgm:cxn modelId="{89969EBC-E91C-4836-ADE7-6BA7B700F6A7}" type="presOf" srcId="{29DEA653-5BA6-449B-A915-E649D4790921}" destId="{71FC62B2-7AC9-48E8-813B-B855D1E1BF68}" srcOrd="0" destOrd="0" presId="urn:microsoft.com/office/officeart/2008/layout/PictureStrips"/>
    <dgm:cxn modelId="{71187021-00CC-48C1-9FF5-28AA778221D5}" srcId="{29DEA653-5BA6-449B-A915-E649D4790921}" destId="{BDC5814A-B69B-403F-BDA3-641FB02F3886}" srcOrd="0" destOrd="0" parTransId="{F09F7742-F23F-4624-BB78-563BAB94C6B3}" sibTransId="{5109A2F2-51D5-4835-BCB7-9DE1BED414A3}"/>
    <dgm:cxn modelId="{9833A403-322E-46DD-B04D-03A8472D9655}" type="presOf" srcId="{151E11CF-8733-468C-90A2-6FE123129BE1}" destId="{B23040C2-E7F7-4525-B7E6-DF1774679D17}" srcOrd="0" destOrd="1" presId="urn:microsoft.com/office/officeart/2008/layout/PictureStrips"/>
    <dgm:cxn modelId="{630FD205-2389-49A8-B05D-69C72305CAC3}" srcId="{F7BBD868-D6FB-4AFD-AD46-CD1F46B023D3}" destId="{45AD1E4A-F71F-4B53-84A0-A9C5DC1923EF}" srcOrd="0" destOrd="0" parTransId="{14AAD871-E284-4F68-AA43-68AC42C132A9}" sibTransId="{311F1BB7-E76C-4B45-9FA7-D22B081FB32D}"/>
    <dgm:cxn modelId="{1615EA9B-2832-4BC2-8E6E-F7C75F910FB2}" type="presOf" srcId="{951A13E6-BD65-449B-B3D0-73983FD0EAD6}" destId="{DC0BF38C-585D-4D2E-9C22-78AFF8137C75}" srcOrd="0" destOrd="0" presId="urn:microsoft.com/office/officeart/2008/layout/PictureStrips"/>
    <dgm:cxn modelId="{D09174F8-DA8D-4350-93B9-CEAD976F440D}" srcId="{951A13E6-BD65-449B-B3D0-73983FD0EAD6}" destId="{29DEA653-5BA6-449B-A915-E649D4790921}" srcOrd="6" destOrd="0" parTransId="{61C12A8E-326C-4120-8F68-4A0F398E361E}" sibTransId="{0D07C6A9-370B-4973-BD81-5287C3719DC1}"/>
    <dgm:cxn modelId="{5D347727-2A5F-4583-BFB2-F12CBDF1793A}" srcId="{951A13E6-BD65-449B-B3D0-73983FD0EAD6}" destId="{F3294E69-76AA-4912-B53D-9F0E0FDFCD4B}" srcOrd="4" destOrd="0" parTransId="{EE4B038D-5EEA-4F7B-AF2D-B794D00022AF}" sibTransId="{ACFD6B35-B372-4935-894C-666D5462FB2A}"/>
    <dgm:cxn modelId="{6E70B49C-4F5C-4F83-8E31-EE88A1BA9CB9}" type="presOf" srcId="{45AD1E4A-F71F-4B53-84A0-A9C5DC1923EF}" destId="{61F17C2E-F529-4E8C-877B-3EF28F446464}" srcOrd="0" destOrd="1" presId="urn:microsoft.com/office/officeart/2008/layout/PictureStrips"/>
    <dgm:cxn modelId="{FE38D4FC-00C5-4F59-9586-CAA67179BF31}" srcId="{21C52CB7-47A3-48D4-A7AB-FE7907587830}" destId="{71067473-0372-49BB-9201-D1EF8832C6DC}" srcOrd="0" destOrd="0" parTransId="{6E76F24F-B88F-41CE-A0AC-9819B9F241D4}" sibTransId="{7DB2BBFB-BA80-44A9-B7FF-140FAB85B382}"/>
    <dgm:cxn modelId="{3405E565-F4E3-4811-8AC0-9BDBE930F23C}" srcId="{951A13E6-BD65-449B-B3D0-73983FD0EAD6}" destId="{F7BBD868-D6FB-4AFD-AD46-CD1F46B023D3}" srcOrd="0" destOrd="0" parTransId="{E1BE2871-0FD1-49AB-98E6-255E06E6104C}" sibTransId="{C644F1BD-13E3-495C-88A3-43CA5FF60254}"/>
    <dgm:cxn modelId="{0D34C7F9-39F7-49FB-ACED-96B53C29284E}" srcId="{951A13E6-BD65-449B-B3D0-73983FD0EAD6}" destId="{BD3034D7-5AEB-4F00-83DA-30AA9AF98378}" srcOrd="2" destOrd="0" parTransId="{D03859A0-0960-4CE5-950C-2A1524E05F06}" sibTransId="{003CCF69-1C27-4CF0-BB26-2B31AC57AEE1}"/>
    <dgm:cxn modelId="{CAD40D48-7FE4-4EB1-B609-9B5275CCCE6C}" type="presOf" srcId="{9B80454D-4236-4264-8B25-AAD1ED6B2BAF}" destId="{EA3299E3-5A73-43D1-83C3-85C296364B42}" srcOrd="0" destOrd="1" presId="urn:microsoft.com/office/officeart/2008/layout/PictureStrips"/>
    <dgm:cxn modelId="{AFDE9E3E-62B7-4862-86CD-A1DE4A353A6D}" type="presOf" srcId="{53133D87-E5EE-412D-9D82-9BEDE416064E}" destId="{76B74939-0E65-4A6C-BF49-FC682DF4F31B}" srcOrd="0" destOrd="1" presId="urn:microsoft.com/office/officeart/2008/layout/PictureStrips"/>
    <dgm:cxn modelId="{2C252DDF-7813-4C02-AEDE-FAC55256F965}" srcId="{FDB88C7D-B30B-4656-BFA6-0C29BEE5DD87}" destId="{9B80454D-4236-4264-8B25-AAD1ED6B2BAF}" srcOrd="0" destOrd="0" parTransId="{928226EC-1231-4A99-BDE0-BCD40D4331FC}" sibTransId="{B038C0B5-864B-4151-87D9-D10D7DC4E5ED}"/>
    <dgm:cxn modelId="{704D821F-E8A7-401D-A60F-7FB80A32A57E}" srcId="{92A88012-4474-4451-A70A-CCCA32A74CFF}" destId="{151E11CF-8733-468C-90A2-6FE123129BE1}" srcOrd="0" destOrd="0" parTransId="{C29F0FD9-30BF-4176-BA7D-2D4646690954}" sibTransId="{BA37BCE3-B5F8-4528-86BC-C32F8F52ADE6}"/>
    <dgm:cxn modelId="{ED23EFDB-88EE-4C92-95B8-A26766460C27}" type="presOf" srcId="{71067473-0372-49BB-9201-D1EF8832C6DC}" destId="{FAF12093-E376-4F0B-86C1-E4C9ADAA79A1}" srcOrd="0" destOrd="1" presId="urn:microsoft.com/office/officeart/2008/layout/PictureStrips"/>
    <dgm:cxn modelId="{8CB4DD1A-C4E1-4877-B40A-0FFFA01578A0}" type="presParOf" srcId="{DC0BF38C-585D-4D2E-9C22-78AFF8137C75}" destId="{16A4A758-4CA2-49B1-88B2-96B744FFC6B2}" srcOrd="0" destOrd="0" presId="urn:microsoft.com/office/officeart/2008/layout/PictureStrips"/>
    <dgm:cxn modelId="{25352DD3-FF23-4D15-A813-CCBA2D106763}" type="presParOf" srcId="{16A4A758-4CA2-49B1-88B2-96B744FFC6B2}" destId="{61F17C2E-F529-4E8C-877B-3EF28F446464}" srcOrd="0" destOrd="0" presId="urn:microsoft.com/office/officeart/2008/layout/PictureStrips"/>
    <dgm:cxn modelId="{E6044BFE-ADA9-41AD-BCDC-477127071474}" type="presParOf" srcId="{16A4A758-4CA2-49B1-88B2-96B744FFC6B2}" destId="{8C1CFDA7-741C-4098-A69A-A80E1B13DCB0}" srcOrd="1" destOrd="0" presId="urn:microsoft.com/office/officeart/2008/layout/PictureStrips"/>
    <dgm:cxn modelId="{30B0FDBB-D1E9-41D5-87C7-4449600E5489}" type="presParOf" srcId="{DC0BF38C-585D-4D2E-9C22-78AFF8137C75}" destId="{32906326-D12C-431D-95AF-26A1C8AFDBE1}" srcOrd="1" destOrd="0" presId="urn:microsoft.com/office/officeart/2008/layout/PictureStrips"/>
    <dgm:cxn modelId="{F8AC30B4-A663-4660-93AD-4EC7DED15D4C}" type="presParOf" srcId="{DC0BF38C-585D-4D2E-9C22-78AFF8137C75}" destId="{67B0A694-E498-4BD1-A4D6-B84D8DDAA3FE}" srcOrd="2" destOrd="0" presId="urn:microsoft.com/office/officeart/2008/layout/PictureStrips"/>
    <dgm:cxn modelId="{13EB0642-0459-46F3-855D-BCC81AEF50D9}" type="presParOf" srcId="{67B0A694-E498-4BD1-A4D6-B84D8DDAA3FE}" destId="{4AD9F222-F630-4FCD-86E6-A315E8FC916B}" srcOrd="0" destOrd="0" presId="urn:microsoft.com/office/officeart/2008/layout/PictureStrips"/>
    <dgm:cxn modelId="{63B20968-A137-45DF-9A6E-9AFC96452ED4}" type="presParOf" srcId="{67B0A694-E498-4BD1-A4D6-B84D8DDAA3FE}" destId="{C8DEA0D3-0224-4B6A-8AF3-EBDE602AA025}" srcOrd="1" destOrd="0" presId="urn:microsoft.com/office/officeart/2008/layout/PictureStrips"/>
    <dgm:cxn modelId="{A062C376-88B7-40A2-A3E3-5F88AD783FD1}" type="presParOf" srcId="{DC0BF38C-585D-4D2E-9C22-78AFF8137C75}" destId="{6825F35D-E62A-44CA-80CD-8343DBE9DDDE}" srcOrd="3" destOrd="0" presId="urn:microsoft.com/office/officeart/2008/layout/PictureStrips"/>
    <dgm:cxn modelId="{3CCB4AB1-F70A-4BB7-9258-50B0C907C816}" type="presParOf" srcId="{DC0BF38C-585D-4D2E-9C22-78AFF8137C75}" destId="{FA4FAFE1-B2FD-4F02-A491-FB822A8652AD}" srcOrd="4" destOrd="0" presId="urn:microsoft.com/office/officeart/2008/layout/PictureStrips"/>
    <dgm:cxn modelId="{C1248716-259B-4B54-95A0-9900ED8789EB}" type="presParOf" srcId="{FA4FAFE1-B2FD-4F02-A491-FB822A8652AD}" destId="{AC222C3D-8525-4F66-A9BE-9DF63C8417B9}" srcOrd="0" destOrd="0" presId="urn:microsoft.com/office/officeart/2008/layout/PictureStrips"/>
    <dgm:cxn modelId="{ACF63A0A-2AD0-4938-8738-EEBF811A2C47}" type="presParOf" srcId="{FA4FAFE1-B2FD-4F02-A491-FB822A8652AD}" destId="{F3F8ACCA-7370-47CD-9E53-5962B2FD576B}" srcOrd="1" destOrd="0" presId="urn:microsoft.com/office/officeart/2008/layout/PictureStrips"/>
    <dgm:cxn modelId="{50C2180F-7D13-4624-A653-5BEF47966137}" type="presParOf" srcId="{DC0BF38C-585D-4D2E-9C22-78AFF8137C75}" destId="{FE3081CD-D3DC-4EF8-A929-1D580C439AC6}" srcOrd="5" destOrd="0" presId="urn:microsoft.com/office/officeart/2008/layout/PictureStrips"/>
    <dgm:cxn modelId="{86DBE1E7-4560-4D85-9FF1-0BA22FE76B53}" type="presParOf" srcId="{DC0BF38C-585D-4D2E-9C22-78AFF8137C75}" destId="{22CD4F0D-185E-4496-B1BB-D8A3D2EA4A8D}" srcOrd="6" destOrd="0" presId="urn:microsoft.com/office/officeart/2008/layout/PictureStrips"/>
    <dgm:cxn modelId="{6CE6376A-B2F3-4438-99B7-BFD0B2F3A4AB}" type="presParOf" srcId="{22CD4F0D-185E-4496-B1BB-D8A3D2EA4A8D}" destId="{FAF12093-E376-4F0B-86C1-E4C9ADAA79A1}" srcOrd="0" destOrd="0" presId="urn:microsoft.com/office/officeart/2008/layout/PictureStrips"/>
    <dgm:cxn modelId="{7CF52A5B-13D9-4601-A740-713BAE9F279C}" type="presParOf" srcId="{22CD4F0D-185E-4496-B1BB-D8A3D2EA4A8D}" destId="{3C593761-B198-4D44-B875-423AE78B018C}" srcOrd="1" destOrd="0" presId="urn:microsoft.com/office/officeart/2008/layout/PictureStrips"/>
    <dgm:cxn modelId="{AE5016DD-47DB-4D41-8266-8AB9DA85D15F}" type="presParOf" srcId="{DC0BF38C-585D-4D2E-9C22-78AFF8137C75}" destId="{003FEA96-7F06-4421-9E10-935358828893}" srcOrd="7" destOrd="0" presId="urn:microsoft.com/office/officeart/2008/layout/PictureStrips"/>
    <dgm:cxn modelId="{616B7F99-A7C0-47C0-87E3-29C3E3E72D9A}" type="presParOf" srcId="{DC0BF38C-585D-4D2E-9C22-78AFF8137C75}" destId="{9DCDC956-72F3-4D4D-80B3-8D4B3310F33A}" srcOrd="8" destOrd="0" presId="urn:microsoft.com/office/officeart/2008/layout/PictureStrips"/>
    <dgm:cxn modelId="{5CEDC6C6-8362-4A0F-9E57-E1E766E793FC}" type="presParOf" srcId="{9DCDC956-72F3-4D4D-80B3-8D4B3310F33A}" destId="{76B74939-0E65-4A6C-BF49-FC682DF4F31B}" srcOrd="0" destOrd="0" presId="urn:microsoft.com/office/officeart/2008/layout/PictureStrips"/>
    <dgm:cxn modelId="{28E125C4-BF4F-4E50-A03C-6BD99210CBDE}" type="presParOf" srcId="{9DCDC956-72F3-4D4D-80B3-8D4B3310F33A}" destId="{FC08B457-1CE0-4C75-A96B-DA486A6A53DB}" srcOrd="1" destOrd="0" presId="urn:microsoft.com/office/officeart/2008/layout/PictureStrips"/>
    <dgm:cxn modelId="{162926E7-24AC-4946-A711-0A4A7472B848}" type="presParOf" srcId="{DC0BF38C-585D-4D2E-9C22-78AFF8137C75}" destId="{F99E51DF-0E6B-42B5-9FF4-CF148956F0AB}" srcOrd="9" destOrd="0" presId="urn:microsoft.com/office/officeart/2008/layout/PictureStrips"/>
    <dgm:cxn modelId="{A03C637B-855A-4898-8CCF-798B6C17AEF1}" type="presParOf" srcId="{DC0BF38C-585D-4D2E-9C22-78AFF8137C75}" destId="{99B5F3EB-AC5F-4672-BA13-DE3B7D9086B8}" srcOrd="10" destOrd="0" presId="urn:microsoft.com/office/officeart/2008/layout/PictureStrips"/>
    <dgm:cxn modelId="{E0489D8B-7C63-4A1A-BED9-F8272A76776B}" type="presParOf" srcId="{99B5F3EB-AC5F-4672-BA13-DE3B7D9086B8}" destId="{EA3299E3-5A73-43D1-83C3-85C296364B42}" srcOrd="0" destOrd="0" presId="urn:microsoft.com/office/officeart/2008/layout/PictureStrips"/>
    <dgm:cxn modelId="{081FE85C-99F9-45FE-B580-DA1424536E9D}" type="presParOf" srcId="{99B5F3EB-AC5F-4672-BA13-DE3B7D9086B8}" destId="{7FBD2945-D7F8-4C1B-9E6A-2B056BCB5056}" srcOrd="1" destOrd="0" presId="urn:microsoft.com/office/officeart/2008/layout/PictureStrips"/>
    <dgm:cxn modelId="{815DD9F5-4485-4889-8AD8-389911F56FF9}" type="presParOf" srcId="{DC0BF38C-585D-4D2E-9C22-78AFF8137C75}" destId="{DF5FB499-742C-41A1-97A0-D33452783A8C}" srcOrd="11" destOrd="0" presId="urn:microsoft.com/office/officeart/2008/layout/PictureStrips"/>
    <dgm:cxn modelId="{417373F8-2BD0-4F24-A511-BAD300021581}" type="presParOf" srcId="{DC0BF38C-585D-4D2E-9C22-78AFF8137C75}" destId="{D2941965-EDA3-476E-9CA4-63403E8C0A0D}" srcOrd="12" destOrd="0" presId="urn:microsoft.com/office/officeart/2008/layout/PictureStrips"/>
    <dgm:cxn modelId="{A859D72C-6F79-432A-B22F-53BE9605D798}" type="presParOf" srcId="{D2941965-EDA3-476E-9CA4-63403E8C0A0D}" destId="{71FC62B2-7AC9-48E8-813B-B855D1E1BF68}" srcOrd="0" destOrd="0" presId="urn:microsoft.com/office/officeart/2008/layout/PictureStrips"/>
    <dgm:cxn modelId="{17F94949-5547-4616-950C-A17665A2340F}" type="presParOf" srcId="{D2941965-EDA3-476E-9CA4-63403E8C0A0D}" destId="{EE261C3E-01F4-46CF-B9F7-DA487BF884E3}" srcOrd="1" destOrd="0" presId="urn:microsoft.com/office/officeart/2008/layout/PictureStrips"/>
    <dgm:cxn modelId="{971ACE42-391A-4928-B3D1-598A524E57A3}" type="presParOf" srcId="{DC0BF38C-585D-4D2E-9C22-78AFF8137C75}" destId="{152BCC6C-9C19-4F24-97FE-AE236A7A7E75}" srcOrd="13" destOrd="0" presId="urn:microsoft.com/office/officeart/2008/layout/PictureStrips"/>
    <dgm:cxn modelId="{8B85D2FB-42D0-46AF-B893-0E5B4232A76C}" type="presParOf" srcId="{DC0BF38C-585D-4D2E-9C22-78AFF8137C75}" destId="{4F56908F-434A-40C5-954C-393C2D4F0875}" srcOrd="14" destOrd="0" presId="urn:microsoft.com/office/officeart/2008/layout/PictureStrips"/>
    <dgm:cxn modelId="{B156BBD2-089F-47DE-B145-1AD577E8292D}" type="presParOf" srcId="{4F56908F-434A-40C5-954C-393C2D4F0875}" destId="{B23040C2-E7F7-4525-B7E6-DF1774679D17}" srcOrd="0" destOrd="0" presId="urn:microsoft.com/office/officeart/2008/layout/PictureStrips"/>
    <dgm:cxn modelId="{3A6AC37C-CF40-4FC7-A326-E514C301367D}" type="presParOf" srcId="{4F56908F-434A-40C5-954C-393C2D4F0875}" destId="{AD6FCFA0-21D8-4F5E-8ED1-C906EFCF6C8B}" srcOrd="1" destOrd="0" presId="urn:microsoft.com/office/officeart/2008/layout/PictureStrip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1F17C2E-F529-4E8C-877B-3EF28F446464}">
      <dsp:nvSpPr>
        <dsp:cNvPr id="0" name=""/>
        <dsp:cNvSpPr/>
      </dsp:nvSpPr>
      <dsp:spPr>
        <a:xfrm>
          <a:off x="6299159" y="252676"/>
          <a:ext cx="3780739" cy="1181481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800257" bIns="53340" numCol="1" spcCol="1270" anchor="t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1400" b="1" kern="1200" dirty="0" smtClean="0">
              <a:cs typeface="B Mitra" panose="00000400000000000000" pitchFamily="2" charset="-78"/>
            </a:rPr>
            <a:t>محمدرضا يوسفي عرب آبادي</a:t>
          </a:r>
          <a:endParaRPr lang="fa-IR" sz="1400" b="1" kern="1200" dirty="0" smtClean="0">
            <a:solidFill>
              <a:schemeClr val="tx2">
                <a:lumMod val="50000"/>
              </a:schemeClr>
            </a:solidFill>
            <a:cs typeface="B Mitra" panose="00000400000000000000" pitchFamily="2" charset="-78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a-IR" sz="1400" b="1" kern="1200" dirty="0" smtClean="0">
              <a:solidFill>
                <a:schemeClr val="tx2">
                  <a:lumMod val="50000"/>
                </a:schemeClr>
              </a:solidFill>
              <a:cs typeface="B Mitra" panose="00000400000000000000" pitchFamily="2" charset="-78"/>
            </a:rPr>
            <a:t>صفحه 2</a:t>
          </a:r>
        </a:p>
      </dsp:txBody>
      <dsp:txXfrm>
        <a:off x="6299159" y="252676"/>
        <a:ext cx="3780739" cy="1181481"/>
      </dsp:txXfrm>
    </dsp:sp>
    <dsp:sp modelId="{8C1CFDA7-741C-4098-A69A-A80E1B13DCB0}">
      <dsp:nvSpPr>
        <dsp:cNvPr id="0" name=""/>
        <dsp:cNvSpPr/>
      </dsp:nvSpPr>
      <dsp:spPr>
        <a:xfrm>
          <a:off x="9309916" y="19332"/>
          <a:ext cx="1027990" cy="1240555"/>
        </a:xfrm>
        <a:prstGeom prst="rect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4AD9F222-F630-4FCD-86E6-A315E8FC916B}">
      <dsp:nvSpPr>
        <dsp:cNvPr id="0" name=""/>
        <dsp:cNvSpPr/>
      </dsp:nvSpPr>
      <dsp:spPr>
        <a:xfrm>
          <a:off x="2070673" y="252676"/>
          <a:ext cx="3780739" cy="1181481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800257" bIns="53340" numCol="1" spcCol="1270" anchor="t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1400" b="1" kern="1200" dirty="0" smtClean="0">
              <a:cs typeface="B Mitra" panose="00000400000000000000" pitchFamily="2" charset="-78"/>
            </a:rPr>
            <a:t>رئيس اداره برق نوق</a:t>
          </a:r>
          <a:endParaRPr lang="en-US" sz="1400" b="1" kern="1200" dirty="0">
            <a:solidFill>
              <a:schemeClr val="tx2">
                <a:lumMod val="50000"/>
              </a:schemeClr>
            </a:solidFill>
            <a:cs typeface="B Mitra" panose="00000400000000000000" pitchFamily="2" charset="-78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a-IR" sz="1400" b="1" kern="1200" dirty="0" smtClean="0">
              <a:solidFill>
                <a:schemeClr val="tx2">
                  <a:lumMod val="50000"/>
                </a:schemeClr>
              </a:solidFill>
              <a:cs typeface="B Mitra" panose="00000400000000000000" pitchFamily="2" charset="-78"/>
            </a:rPr>
            <a:t>صفحه 3</a:t>
          </a:r>
          <a:endParaRPr lang="en-US" sz="1400" b="1" kern="1200" dirty="0">
            <a:solidFill>
              <a:schemeClr val="tx2">
                <a:lumMod val="50000"/>
              </a:schemeClr>
            </a:solidFill>
            <a:cs typeface="B Mitra" panose="00000400000000000000" pitchFamily="2" charset="-78"/>
          </a:endParaRPr>
        </a:p>
      </dsp:txBody>
      <dsp:txXfrm>
        <a:off x="2070673" y="252676"/>
        <a:ext cx="3780739" cy="1181481"/>
      </dsp:txXfrm>
    </dsp:sp>
    <dsp:sp modelId="{C8DEA0D3-0224-4B6A-8AF3-EBDE602AA025}">
      <dsp:nvSpPr>
        <dsp:cNvPr id="0" name=""/>
        <dsp:cNvSpPr/>
      </dsp:nvSpPr>
      <dsp:spPr>
        <a:xfrm>
          <a:off x="5081430" y="82018"/>
          <a:ext cx="1027990" cy="1240555"/>
        </a:xfrm>
        <a:prstGeom prst="rect">
          <a:avLst/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AC222C3D-8525-4F66-A9BE-9DF63C8417B9}">
      <dsp:nvSpPr>
        <dsp:cNvPr id="0" name=""/>
        <dsp:cNvSpPr/>
      </dsp:nvSpPr>
      <dsp:spPr>
        <a:xfrm>
          <a:off x="6299159" y="1740029"/>
          <a:ext cx="3780739" cy="1181481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800257" bIns="53340" numCol="1" spcCol="1270" anchor="t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1400" b="1" kern="1200" dirty="0" smtClean="0">
              <a:cs typeface="B Mitra" panose="00000400000000000000" pitchFamily="2" charset="-78"/>
            </a:rPr>
            <a:t>رئيس اداره برق کشکوئيه</a:t>
          </a:r>
          <a:endParaRPr lang="en-US" sz="1400" b="1" kern="1200" dirty="0">
            <a:solidFill>
              <a:schemeClr val="tx2">
                <a:lumMod val="50000"/>
              </a:schemeClr>
            </a:solidFill>
            <a:cs typeface="B Mitra" panose="00000400000000000000" pitchFamily="2" charset="-78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a-IR" sz="1400" b="1" kern="1200" dirty="0" smtClean="0">
              <a:solidFill>
                <a:schemeClr val="tx2">
                  <a:lumMod val="50000"/>
                </a:schemeClr>
              </a:solidFill>
              <a:cs typeface="B Mitra" panose="00000400000000000000" pitchFamily="2" charset="-78"/>
            </a:rPr>
            <a:t>صفحه 4</a:t>
          </a:r>
          <a:endParaRPr lang="en-US" sz="1400" b="1" kern="1200" dirty="0">
            <a:solidFill>
              <a:schemeClr val="tx2">
                <a:lumMod val="50000"/>
              </a:schemeClr>
            </a:solidFill>
            <a:cs typeface="B Mitra" panose="00000400000000000000" pitchFamily="2" charset="-78"/>
          </a:endParaRPr>
        </a:p>
      </dsp:txBody>
      <dsp:txXfrm>
        <a:off x="6299159" y="1740029"/>
        <a:ext cx="3780739" cy="1181481"/>
      </dsp:txXfrm>
    </dsp:sp>
    <dsp:sp modelId="{F3F8ACCA-7370-47CD-9E53-5962B2FD576B}">
      <dsp:nvSpPr>
        <dsp:cNvPr id="0" name=""/>
        <dsp:cNvSpPr/>
      </dsp:nvSpPr>
      <dsp:spPr>
        <a:xfrm>
          <a:off x="9309916" y="1569371"/>
          <a:ext cx="1027990" cy="1240555"/>
        </a:xfrm>
        <a:prstGeom prst="rect">
          <a:avLst/>
        </a:prstGeom>
        <a:solidFill>
          <a:schemeClr val="accent3">
            <a:tint val="50000"/>
            <a:hueOff val="592639"/>
            <a:satOff val="28571"/>
            <a:lumOff val="567"/>
            <a:alphaOff val="0"/>
          </a:schemeClr>
        </a:solid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FAF12093-E376-4F0B-86C1-E4C9ADAA79A1}">
      <dsp:nvSpPr>
        <dsp:cNvPr id="0" name=""/>
        <dsp:cNvSpPr/>
      </dsp:nvSpPr>
      <dsp:spPr>
        <a:xfrm>
          <a:off x="2070673" y="1740029"/>
          <a:ext cx="3780739" cy="1181481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800257" bIns="53340" numCol="1" spcCol="1270" anchor="t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1400" b="1" kern="1200" dirty="0" smtClean="0">
              <a:cs typeface="B Mitra" panose="00000400000000000000" pitchFamily="2" charset="-78"/>
            </a:rPr>
            <a:t>مدير توزيع برق  انار</a:t>
          </a:r>
          <a:endParaRPr lang="en-US" sz="1400" b="1" kern="1200" dirty="0">
            <a:solidFill>
              <a:schemeClr val="tx2">
                <a:lumMod val="50000"/>
              </a:schemeClr>
            </a:solidFill>
            <a:cs typeface="B Mitra" panose="00000400000000000000" pitchFamily="2" charset="-78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a-IR" sz="1400" b="1" kern="1200" dirty="0" smtClean="0">
              <a:solidFill>
                <a:schemeClr val="tx2">
                  <a:lumMod val="50000"/>
                </a:schemeClr>
              </a:solidFill>
              <a:cs typeface="B Mitra" panose="00000400000000000000" pitchFamily="2" charset="-78"/>
            </a:rPr>
            <a:t>صفحه 5</a:t>
          </a:r>
          <a:endParaRPr lang="en-US" sz="1400" b="1" kern="1200" dirty="0">
            <a:solidFill>
              <a:schemeClr val="tx2">
                <a:lumMod val="50000"/>
              </a:schemeClr>
            </a:solidFill>
            <a:cs typeface="B Mitra" panose="00000400000000000000" pitchFamily="2" charset="-78"/>
          </a:endParaRPr>
        </a:p>
      </dsp:txBody>
      <dsp:txXfrm>
        <a:off x="2070673" y="1740029"/>
        <a:ext cx="3780739" cy="1181481"/>
      </dsp:txXfrm>
    </dsp:sp>
    <dsp:sp modelId="{3C593761-B198-4D44-B875-423AE78B018C}">
      <dsp:nvSpPr>
        <dsp:cNvPr id="0" name=""/>
        <dsp:cNvSpPr/>
      </dsp:nvSpPr>
      <dsp:spPr>
        <a:xfrm>
          <a:off x="5081430" y="1506686"/>
          <a:ext cx="1027990" cy="1240555"/>
        </a:xfrm>
        <a:prstGeom prst="rect">
          <a:avLst/>
        </a:prstGeom>
        <a:blipFill rotWithShape="1">
          <a:blip xmlns:r="http://schemas.openxmlformats.org/officeDocument/2006/relationships" r:embed="rId3"/>
          <a:stretch>
            <a:fillRect/>
          </a:stretch>
        </a:blip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76B74939-0E65-4A6C-BF49-FC682DF4F31B}">
      <dsp:nvSpPr>
        <dsp:cNvPr id="0" name=""/>
        <dsp:cNvSpPr/>
      </dsp:nvSpPr>
      <dsp:spPr>
        <a:xfrm>
          <a:off x="6299159" y="3227383"/>
          <a:ext cx="3780739" cy="1181481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800257" bIns="53340" numCol="1" spcCol="1270" anchor="t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1400" b="1" kern="1200" dirty="0" smtClean="0">
              <a:cs typeface="B Mitra" panose="00000400000000000000" pitchFamily="2" charset="-78"/>
            </a:rPr>
            <a:t>مدير توزيع برق  شهربابك</a:t>
          </a:r>
          <a:endParaRPr lang="en-US" sz="1400" b="1" kern="1200" dirty="0">
            <a:solidFill>
              <a:schemeClr val="tx2">
                <a:lumMod val="50000"/>
              </a:schemeClr>
            </a:solidFill>
            <a:cs typeface="B Mitra" panose="00000400000000000000" pitchFamily="2" charset="-78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a-IR" sz="1400" b="1" kern="1200" dirty="0" smtClean="0">
              <a:solidFill>
                <a:schemeClr val="tx2">
                  <a:lumMod val="50000"/>
                </a:schemeClr>
              </a:solidFill>
              <a:cs typeface="B Mitra" panose="00000400000000000000" pitchFamily="2" charset="-78"/>
            </a:rPr>
            <a:t>صفحه 6</a:t>
          </a:r>
          <a:endParaRPr lang="en-US" sz="1400" b="1" kern="1200" dirty="0">
            <a:solidFill>
              <a:schemeClr val="tx2">
                <a:lumMod val="50000"/>
              </a:schemeClr>
            </a:solidFill>
            <a:cs typeface="B Mitra" panose="00000400000000000000" pitchFamily="2" charset="-78"/>
          </a:endParaRPr>
        </a:p>
      </dsp:txBody>
      <dsp:txXfrm>
        <a:off x="6299159" y="3227383"/>
        <a:ext cx="3780739" cy="1181481"/>
      </dsp:txXfrm>
    </dsp:sp>
    <dsp:sp modelId="{FC08B457-1CE0-4C75-A96B-DA486A6A53DB}">
      <dsp:nvSpPr>
        <dsp:cNvPr id="0" name=""/>
        <dsp:cNvSpPr/>
      </dsp:nvSpPr>
      <dsp:spPr>
        <a:xfrm>
          <a:off x="9309916" y="3056724"/>
          <a:ext cx="1027990" cy="1240555"/>
        </a:xfrm>
        <a:prstGeom prst="rect">
          <a:avLst/>
        </a:prstGeom>
        <a:blipFill rotWithShape="1">
          <a:blip xmlns:r="http://schemas.openxmlformats.org/officeDocument/2006/relationships" r:embed="rId4"/>
          <a:stretch>
            <a:fillRect/>
          </a:stretch>
        </a:blip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EA3299E3-5A73-43D1-83C3-85C296364B42}">
      <dsp:nvSpPr>
        <dsp:cNvPr id="0" name=""/>
        <dsp:cNvSpPr/>
      </dsp:nvSpPr>
      <dsp:spPr>
        <a:xfrm>
          <a:off x="2070673" y="3227383"/>
          <a:ext cx="3780739" cy="1181481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800257" bIns="53340" numCol="1" spcCol="1270" anchor="t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1400" b="1" kern="1200" dirty="0" smtClean="0">
              <a:cs typeface="B Mitra" panose="00000400000000000000" pitchFamily="2" charset="-78"/>
            </a:rPr>
            <a:t>مدير توزيع برق زرند</a:t>
          </a:r>
          <a:endParaRPr lang="en-US" sz="1400" b="1" kern="1200" dirty="0">
            <a:solidFill>
              <a:schemeClr val="tx2">
                <a:lumMod val="50000"/>
              </a:schemeClr>
            </a:solidFill>
            <a:cs typeface="B Mitra" panose="00000400000000000000" pitchFamily="2" charset="-78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a-IR" sz="1400" b="1" kern="1200" dirty="0" smtClean="0">
              <a:solidFill>
                <a:schemeClr val="tx2">
                  <a:lumMod val="50000"/>
                </a:schemeClr>
              </a:solidFill>
              <a:cs typeface="B Mitra" panose="00000400000000000000" pitchFamily="2" charset="-78"/>
            </a:rPr>
            <a:t>صفحه 7</a:t>
          </a:r>
          <a:endParaRPr lang="en-US" sz="1400" b="1" kern="1200" dirty="0">
            <a:solidFill>
              <a:schemeClr val="tx2">
                <a:lumMod val="50000"/>
              </a:schemeClr>
            </a:solidFill>
            <a:cs typeface="B Mitra" panose="00000400000000000000" pitchFamily="2" charset="-78"/>
          </a:endParaRPr>
        </a:p>
      </dsp:txBody>
      <dsp:txXfrm>
        <a:off x="2070673" y="3227383"/>
        <a:ext cx="3780739" cy="1181481"/>
      </dsp:txXfrm>
    </dsp:sp>
    <dsp:sp modelId="{7FBD2945-D7F8-4C1B-9E6A-2B056BCB5056}">
      <dsp:nvSpPr>
        <dsp:cNvPr id="0" name=""/>
        <dsp:cNvSpPr/>
      </dsp:nvSpPr>
      <dsp:spPr>
        <a:xfrm>
          <a:off x="5081430" y="3056724"/>
          <a:ext cx="1027990" cy="1240555"/>
        </a:xfrm>
        <a:prstGeom prst="rect">
          <a:avLst/>
        </a:prstGeom>
        <a:blipFill rotWithShape="1">
          <a:blip xmlns:r="http://schemas.openxmlformats.org/officeDocument/2006/relationships" r:embed="rId5"/>
          <a:stretch>
            <a:fillRect/>
          </a:stretch>
        </a:blip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71FC62B2-7AC9-48E8-813B-B855D1E1BF68}">
      <dsp:nvSpPr>
        <dsp:cNvPr id="0" name=""/>
        <dsp:cNvSpPr/>
      </dsp:nvSpPr>
      <dsp:spPr>
        <a:xfrm>
          <a:off x="6321676" y="4714736"/>
          <a:ext cx="3780739" cy="1181481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800257" bIns="53340" numCol="1" spcCol="1270" anchor="t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1400" b="1" kern="1200" dirty="0" smtClean="0">
              <a:cs typeface="B Mitra" panose="00000400000000000000" pitchFamily="2" charset="-78"/>
            </a:rPr>
            <a:t>مدير توزيع برق كوهبنان</a:t>
          </a:r>
          <a:endParaRPr lang="en-US" sz="1400" b="1" kern="1200" dirty="0">
            <a:solidFill>
              <a:schemeClr val="tx2">
                <a:lumMod val="50000"/>
              </a:schemeClr>
            </a:solidFill>
            <a:cs typeface="B Mitra" panose="00000400000000000000" pitchFamily="2" charset="-78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a-IR" sz="1400" b="1" kern="1200" dirty="0" smtClean="0">
              <a:solidFill>
                <a:schemeClr val="tx2">
                  <a:lumMod val="50000"/>
                </a:schemeClr>
              </a:solidFill>
              <a:cs typeface="B Mitra" panose="00000400000000000000" pitchFamily="2" charset="-78"/>
            </a:rPr>
            <a:t>صفحه 8</a:t>
          </a:r>
          <a:endParaRPr lang="en-US" sz="1400" b="1" kern="1200" dirty="0">
            <a:solidFill>
              <a:schemeClr val="tx2">
                <a:lumMod val="50000"/>
              </a:schemeClr>
            </a:solidFill>
            <a:cs typeface="B Mitra" panose="00000400000000000000" pitchFamily="2" charset="-78"/>
          </a:endParaRPr>
        </a:p>
      </dsp:txBody>
      <dsp:txXfrm>
        <a:off x="6321676" y="4714736"/>
        <a:ext cx="3780739" cy="1181481"/>
      </dsp:txXfrm>
    </dsp:sp>
    <dsp:sp modelId="{EE261C3E-01F4-46CF-B9F7-DA487BF884E3}">
      <dsp:nvSpPr>
        <dsp:cNvPr id="0" name=""/>
        <dsp:cNvSpPr/>
      </dsp:nvSpPr>
      <dsp:spPr>
        <a:xfrm>
          <a:off x="9332432" y="4481393"/>
          <a:ext cx="1027990" cy="1240555"/>
        </a:xfrm>
        <a:prstGeom prst="rect">
          <a:avLst/>
        </a:prstGeom>
        <a:blipFill rotWithShape="1">
          <a:blip xmlns:r="http://schemas.openxmlformats.org/officeDocument/2006/relationships" r:embed="rId6"/>
          <a:stretch>
            <a:fillRect/>
          </a:stretch>
        </a:blip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B23040C2-E7F7-4525-B7E6-DF1774679D17}">
      <dsp:nvSpPr>
        <dsp:cNvPr id="0" name=""/>
        <dsp:cNvSpPr/>
      </dsp:nvSpPr>
      <dsp:spPr>
        <a:xfrm>
          <a:off x="2048157" y="4714736"/>
          <a:ext cx="3780739" cy="1181481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800257" bIns="53340" numCol="1" spcCol="1270" anchor="t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1400" b="1" kern="1200" dirty="0" smtClean="0">
              <a:cs typeface="B Mitra" panose="00000400000000000000" pitchFamily="2" charset="-78"/>
            </a:rPr>
            <a:t>مدير توزيع برق  راور</a:t>
          </a:r>
          <a:endParaRPr lang="en-US" sz="1400" b="1" kern="1200" dirty="0">
            <a:solidFill>
              <a:schemeClr val="tx2">
                <a:lumMod val="50000"/>
              </a:schemeClr>
            </a:solidFill>
            <a:cs typeface="B Mitra" panose="00000400000000000000" pitchFamily="2" charset="-78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a-IR" sz="1400" b="1" kern="1200" dirty="0" smtClean="0">
              <a:cs typeface="B Mitra" panose="00000400000000000000" pitchFamily="2" charset="-78"/>
            </a:rPr>
            <a:t>صفحه 9</a:t>
          </a:r>
          <a:endParaRPr lang="en-US" sz="1400" b="1" kern="1200" dirty="0">
            <a:cs typeface="B Mitra" panose="00000400000000000000" pitchFamily="2" charset="-78"/>
          </a:endParaRPr>
        </a:p>
      </dsp:txBody>
      <dsp:txXfrm>
        <a:off x="2048157" y="4714736"/>
        <a:ext cx="3780739" cy="1181481"/>
      </dsp:txXfrm>
    </dsp:sp>
    <dsp:sp modelId="{AD6FCFA0-21D8-4F5E-8ED1-C906EFCF6C8B}">
      <dsp:nvSpPr>
        <dsp:cNvPr id="0" name=""/>
        <dsp:cNvSpPr/>
      </dsp:nvSpPr>
      <dsp:spPr>
        <a:xfrm>
          <a:off x="5013882" y="4544078"/>
          <a:ext cx="1118054" cy="1240555"/>
        </a:xfrm>
        <a:prstGeom prst="rect">
          <a:avLst/>
        </a:prstGeom>
        <a:blipFill rotWithShape="1">
          <a:blip xmlns:r="http://schemas.openxmlformats.org/officeDocument/2006/relationships" r:embed="rId7"/>
          <a:stretch>
            <a:fillRect/>
          </a:stretch>
        </a:blip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PictureStrips">
  <dgm:title val=""/>
  <dgm:desc val=""/>
  <dgm:catLst>
    <dgm:cat type="list" pri="12500"/>
    <dgm:cat type="picture" pri="13000"/>
    <dgm:cat type="pictureconvert" pri="13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  <dgm:cxn modelId="70" srcId="0" destId="40" srcOrd="2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0.1"/>
      <dgm:constr type="h" for="ch" forName="sibTrans" refType="h" refFor="ch" refForName="composite" op="equ" fact="0.1"/>
      <dgm:constr type="w" for="ch" forName="sibTrans" refType="h" refFor="ch" refForName="sibTrans" op="equ"/>
    </dgm:constrLst>
    <dgm:forEach name="nodesForEach" axis="ch" ptType="node">
      <dgm:layoutNode name="composite">
        <dgm:alg type="composite">
          <dgm:param type="ar" val="3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.04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if>
          <dgm:else name="Name6">
            <dgm:constrLst>
              <dgm:constr type="l" for="ch" forName="rect1" refType="w" fact="0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.79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else>
        </dgm:choose>
        <dgm:layoutNode name="rect1" styleLbl="trAlignAcc1">
          <dgm:varLst>
            <dgm:bulletEnabled val="1"/>
          </dgm:varLst>
          <dgm:alg type="tx">
            <dgm:param type="parTxLTRAlign" val="l"/>
          </dgm:alg>
          <dgm:shape xmlns:r="http://schemas.openxmlformats.org/officeDocument/2006/relationships" type="rect" r:blip="">
            <dgm:adjLst/>
          </dgm:shape>
          <dgm:presOf axis="desOrSelf" ptType="node"/>
          <dgm:choose name="Name7">
            <dgm:if name="Name8" func="var" arg="dir" op="equ" val="norm">
              <dgm:constrLst>
                <dgm:constr type="lMarg" refType="w" fact="0.6"/>
                <dgm:constr type="rMarg" refType="primFontSz" fact="0.3"/>
                <dgm:constr type="tMarg" refType="primFontSz" fact="0.3"/>
                <dgm:constr type="bMarg" refType="primFontSz" fact="0.3"/>
              </dgm:constrLst>
            </dgm:if>
            <dgm:else name="Name9">
              <dgm:constrLst>
                <dgm:constr type="lMarg" refType="primFontSz" fact="0.3"/>
                <dgm:constr type="rMarg" refType="w" fact="0.6"/>
                <dgm:constr type="tMarg" refType="primFontSz" fact="0.3"/>
                <dgm:constr type="bMarg" refType="primFontSz" fact="0.3"/>
              </dgm:constrLst>
            </dgm:else>
          </dgm:choose>
          <dgm:ruleLst>
            <dgm:rule type="primFontSz" val="5" fact="NaN" max="NaN"/>
          </dgm:ruleLst>
        </dgm:layoutNode>
        <dgm:layoutNode name="rect2" styleLbl="f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67AF1B-2DD3-42F1-B6D0-282BFD0FA7C4}" type="datetimeFigureOut">
              <a:rPr lang="fa-IR" smtClean="0"/>
              <a:t>1446/11/28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813AC-AB6F-4ACC-815A-6CCCEA0AF199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6575330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67AF1B-2DD3-42F1-B6D0-282BFD0FA7C4}" type="datetimeFigureOut">
              <a:rPr lang="fa-IR" smtClean="0"/>
              <a:t>1446/11/28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813AC-AB6F-4ACC-815A-6CCCEA0AF199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6624449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67AF1B-2DD3-42F1-B6D0-282BFD0FA7C4}" type="datetimeFigureOut">
              <a:rPr lang="fa-IR" smtClean="0"/>
              <a:t>1446/11/28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813AC-AB6F-4ACC-815A-6CCCEA0AF199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5544809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67AF1B-2DD3-42F1-B6D0-282BFD0FA7C4}" type="datetimeFigureOut">
              <a:rPr lang="fa-IR" smtClean="0"/>
              <a:t>1446/11/28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813AC-AB6F-4ACC-815A-6CCCEA0AF199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3204145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67AF1B-2DD3-42F1-B6D0-282BFD0FA7C4}" type="datetimeFigureOut">
              <a:rPr lang="fa-IR" smtClean="0"/>
              <a:t>1446/11/28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813AC-AB6F-4ACC-815A-6CCCEA0AF199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621097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67AF1B-2DD3-42F1-B6D0-282BFD0FA7C4}" type="datetimeFigureOut">
              <a:rPr lang="fa-IR" smtClean="0"/>
              <a:t>1446/11/28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813AC-AB6F-4ACC-815A-6CCCEA0AF199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40330527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67AF1B-2DD3-42F1-B6D0-282BFD0FA7C4}" type="datetimeFigureOut">
              <a:rPr lang="fa-IR" smtClean="0"/>
              <a:t>1446/11/28</a:t>
            </a:fld>
            <a:endParaRPr lang="fa-I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813AC-AB6F-4ACC-815A-6CCCEA0AF199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3529164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67AF1B-2DD3-42F1-B6D0-282BFD0FA7C4}" type="datetimeFigureOut">
              <a:rPr lang="fa-IR" smtClean="0"/>
              <a:t>1446/11/28</a:t>
            </a:fld>
            <a:endParaRPr lang="fa-I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813AC-AB6F-4ACC-815A-6CCCEA0AF199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8103407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67AF1B-2DD3-42F1-B6D0-282BFD0FA7C4}" type="datetimeFigureOut">
              <a:rPr lang="fa-IR" smtClean="0"/>
              <a:t>1446/11/28</a:t>
            </a:fld>
            <a:endParaRPr lang="fa-I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813AC-AB6F-4ACC-815A-6CCCEA0AF199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7839416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67AF1B-2DD3-42F1-B6D0-282BFD0FA7C4}" type="datetimeFigureOut">
              <a:rPr lang="fa-IR" smtClean="0"/>
              <a:t>1446/11/28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813AC-AB6F-4ACC-815A-6CCCEA0AF199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7038100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a-I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67AF1B-2DD3-42F1-B6D0-282BFD0FA7C4}" type="datetimeFigureOut">
              <a:rPr lang="fa-IR" smtClean="0"/>
              <a:t>1446/11/28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813AC-AB6F-4ACC-815A-6CCCEA0AF199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3315525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67AF1B-2DD3-42F1-B6D0-282BFD0FA7C4}" type="datetimeFigureOut">
              <a:rPr lang="fa-IR" smtClean="0"/>
              <a:t>1446/11/28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1813AC-AB6F-4ACC-815A-6CCCEA0AF199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7960479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a-I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slide" Target="slide7.xml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5" Type="http://schemas.microsoft.com/office/2007/relationships/hdphoto" Target="../media/hdphoto1.wdp"/><Relationship Id="rId4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5" Type="http://schemas.microsoft.com/office/2007/relationships/hdphoto" Target="../media/hdphoto2.wdp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1000"/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272811836"/>
              </p:ext>
            </p:extLst>
          </p:nvPr>
        </p:nvGraphicFramePr>
        <p:xfrm>
          <a:off x="-104523" y="685800"/>
          <a:ext cx="12408581" cy="59782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Rounded Rectangle 5">
            <a:hlinkClick r:id="rId8" action="ppaction://hlinksldjump"/>
          </p:cNvPr>
          <p:cNvSpPr/>
          <p:nvPr/>
        </p:nvSpPr>
        <p:spPr>
          <a:xfrm>
            <a:off x="9359153" y="143930"/>
            <a:ext cx="2564290" cy="429768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fa-IR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latin typeface="AP Yekan black" panose="02000503030000020004" pitchFamily="2" charset="-78"/>
                <a:ea typeface="Times New Roman" panose="02020603050405020304" pitchFamily="18" charset="0"/>
                <a:cs typeface="AP Yekan black" panose="02000503030000020004" pitchFamily="2" charset="-78"/>
              </a:rPr>
              <a:t>مدیران شهرستان ها</a:t>
            </a:r>
            <a:endParaRPr lang="fa-IR" sz="2000" b="1" dirty="0">
              <a:solidFill>
                <a:schemeClr val="tx1">
                  <a:lumMod val="65000"/>
                  <a:lumOff val="35000"/>
                </a:schemeClr>
              </a:solidFill>
              <a:effectLst>
                <a:glow rad="63500">
                  <a:schemeClr val="accent2">
                    <a:satMod val="175000"/>
                    <a:alpha val="40000"/>
                  </a:schemeClr>
                </a:glow>
              </a:effectLst>
              <a:latin typeface="AP Yekan black" panose="02000503030000020004" pitchFamily="2" charset="-78"/>
              <a:ea typeface="Times New Roman" panose="02020603050405020304" pitchFamily="18" charset="0"/>
              <a:cs typeface="AP Yekan black" panose="02000503030000020004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518023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19503"/>
            <a:ext cx="10358576" cy="1891966"/>
          </a:xfrm>
          <a:prstGeom prst="rect">
            <a:avLst/>
          </a:prstGeom>
          <a:noFill/>
        </p:spPr>
      </p:pic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52949138"/>
              </p:ext>
            </p:extLst>
          </p:nvPr>
        </p:nvGraphicFramePr>
        <p:xfrm>
          <a:off x="151745" y="2245538"/>
          <a:ext cx="11866037" cy="4437971"/>
        </p:xfrm>
        <a:graphic>
          <a:graphicData uri="http://schemas.openxmlformats.org/drawingml/2006/table">
            <a:tbl>
              <a:tblPr rtl="1" firstRow="1" firstCol="1" bandRow="1">
                <a:tableStyleId>{2D5ABB26-0587-4C30-8999-92F81FD0307C}</a:tableStyleId>
              </a:tblPr>
              <a:tblGrid>
                <a:gridCol w="2097927">
                  <a:extLst>
                    <a:ext uri="{9D8B030D-6E8A-4147-A177-3AD203B41FA5}">
                      <a16:colId xmlns:a16="http://schemas.microsoft.com/office/drawing/2014/main" val="115689846"/>
                    </a:ext>
                  </a:extLst>
                </a:gridCol>
                <a:gridCol w="4239491">
                  <a:extLst>
                    <a:ext uri="{9D8B030D-6E8A-4147-A177-3AD203B41FA5}">
                      <a16:colId xmlns:a16="http://schemas.microsoft.com/office/drawing/2014/main" val="1788741946"/>
                    </a:ext>
                  </a:extLst>
                </a:gridCol>
                <a:gridCol w="360219">
                  <a:extLst>
                    <a:ext uri="{9D8B030D-6E8A-4147-A177-3AD203B41FA5}">
                      <a16:colId xmlns:a16="http://schemas.microsoft.com/office/drawing/2014/main" val="234578447"/>
                    </a:ext>
                  </a:extLst>
                </a:gridCol>
                <a:gridCol w="5168400">
                  <a:extLst>
                    <a:ext uri="{9D8B030D-6E8A-4147-A177-3AD203B41FA5}">
                      <a16:colId xmlns:a16="http://schemas.microsoft.com/office/drawing/2014/main" val="2312344663"/>
                    </a:ext>
                  </a:extLst>
                </a:gridCol>
              </a:tblGrid>
              <a:tr h="508504">
                <a:tc rowSpan="2"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1400" b="1" dirty="0">
                          <a:effectLst/>
                          <a:latin typeface="IranNastaliq" panose="02020505000000020003" pitchFamily="18" charset="0"/>
                          <a:cs typeface="B Mitra" panose="00000400000000000000" pitchFamily="2" charset="-78"/>
                        </a:rPr>
                        <a:t>نام و نام خانوادگي</a:t>
                      </a:r>
                      <a:endParaRPr lang="en-US" sz="1400" b="1" dirty="0">
                        <a:effectLst/>
                        <a:latin typeface="IranNastaliq" panose="02020505000000020003" pitchFamily="18" charset="0"/>
                        <a:ea typeface="Calibri" panose="020F0502020204030204" pitchFamily="34" charset="0"/>
                        <a:cs typeface="B Mitra" panose="00000400000000000000" pitchFamily="2" charset="-78"/>
                      </a:endParaRPr>
                    </a:p>
                  </a:txBody>
                  <a:tcPr marL="68580" marR="68580" marT="0" marB="0" anchor="ctr">
                    <a:cell3D prstMaterial="dkEdge">
                      <a:bevel prst="coolSlant"/>
                      <a:lightRig rig="flood" dir="t"/>
                    </a:cell3D>
                  </a:tcPr>
                </a:tc>
                <a:tc rowSpan="2"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1400" b="1" kern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B Mitra" panose="00000400000000000000" pitchFamily="2" charset="-78"/>
                        </a:rPr>
                        <a:t> محمدرضا يوسفي عرب آبادي</a:t>
                      </a:r>
                      <a:endParaRPr lang="en-US" sz="1400" b="1" kern="12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B Mitra" panose="00000400000000000000" pitchFamily="2" charset="-78"/>
                      </a:endParaRPr>
                    </a:p>
                  </a:txBody>
                  <a:tcPr marL="68580" marR="68580" marT="0" marB="0" anchor="ctr">
                    <a:lnR>
                      <a:noFill/>
                    </a:lnR>
                    <a:cell3D prstMaterial="dkEdge">
                      <a:bevel prst="coolSlant"/>
                      <a:lightRig rig="flood" dir="t"/>
                    </a:cell3D>
                  </a:tcPr>
                </a:tc>
                <a:tc rowSpan="7"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1400" b="0" dirty="0">
                        <a:effectLst/>
                        <a:latin typeface="IranNastaliq" panose="02020505000000020003" pitchFamily="18" charset="0"/>
                        <a:ea typeface="Calibri" panose="020F0502020204030204" pitchFamily="34" charset="0"/>
                        <a:cs typeface="B Mitra" panose="00000400000000000000" pitchFamily="2" charset="-78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1400" b="1" dirty="0" smtClean="0">
                          <a:effectLst/>
                          <a:latin typeface="IranNastaliq" panose="02020505000000020003" pitchFamily="18" charset="0"/>
                          <a:ea typeface="Calibri" panose="020F0502020204030204" pitchFamily="34" charset="0"/>
                          <a:cs typeface="B Mitra" panose="00000400000000000000" pitchFamily="2" charset="-78"/>
                        </a:rPr>
                        <a:t>شرح وظایف</a:t>
                      </a:r>
                      <a:endParaRPr lang="en-US" sz="1400" b="1" dirty="0">
                        <a:effectLst/>
                        <a:latin typeface="IranNastaliq" panose="02020505000000020003" pitchFamily="18" charset="0"/>
                        <a:ea typeface="Calibri" panose="020F0502020204030204" pitchFamily="34" charset="0"/>
                        <a:cs typeface="B Mitra" panose="00000400000000000000" pitchFamily="2" charset="-78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cell3D prstMaterial="dkEdge">
                      <a:bevel prst="coolSlant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3044873957"/>
                  </a:ext>
                </a:extLst>
              </a:tr>
              <a:tr h="224685">
                <a:tc vMerge="1"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1600" b="0" dirty="0">
                        <a:effectLst/>
                        <a:latin typeface="IranNastaliq" panose="02020505000000020003" pitchFamily="18" charset="0"/>
                        <a:ea typeface="Calibri" panose="020F0502020204030204" pitchFamily="34" charset="0"/>
                        <a:cs typeface="B Mitra" panose="00000400000000000000" pitchFamily="2" charset="-78"/>
                      </a:endParaRPr>
                    </a:p>
                  </a:txBody>
                  <a:tcPr marL="68580" marR="68580" marT="0" marB="0" anchor="ctr">
                    <a:cell3D prstMaterial="dkEdge">
                      <a:bevel prst="coolSlant"/>
                      <a:lightRig rig="flood" dir="t"/>
                    </a:cell3D>
                  </a:tcPr>
                </a:tc>
                <a:tc vMerge="1"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1600" b="0" dirty="0">
                        <a:effectLst/>
                        <a:latin typeface="IranNastaliq" panose="02020505000000020003" pitchFamily="18" charset="0"/>
                        <a:ea typeface="Calibri" panose="020F0502020204030204" pitchFamily="34" charset="0"/>
                        <a:cs typeface="B Mitra" panose="00000400000000000000" pitchFamily="2" charset="-78"/>
                      </a:endParaRPr>
                    </a:p>
                  </a:txBody>
                  <a:tcPr marL="68580" marR="68580" marT="0" marB="0" anchor="ctr">
                    <a:lnR>
                      <a:noFill/>
                    </a:lnR>
                    <a:cell3D prstMaterial="dkEdge">
                      <a:bevel prst="coolSlant"/>
                      <a:lightRig rig="flood" dir="t"/>
                    </a:cell3D>
                  </a:tcPr>
                </a:tc>
                <a:tc vMerge="1"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1600" b="0" dirty="0">
                        <a:effectLst/>
                        <a:latin typeface="IranNastaliq" panose="02020505000000020003" pitchFamily="18" charset="0"/>
                        <a:ea typeface="Calibri" panose="020F0502020204030204" pitchFamily="34" charset="0"/>
                        <a:cs typeface="IranNastaliq" panose="02020505000000020003" pitchFamily="18" charset="0"/>
                      </a:endParaRPr>
                    </a:p>
                  </a:txBody>
                  <a:tcPr marL="68580" marR="68580" marT="0" marB="0" anchor="ctr">
                    <a:cell3D prstMaterial="dkEdge">
                      <a:bevel prst="coolSlant"/>
                      <a:lightRig rig="flood" dir="t"/>
                    </a:cell3D>
                  </a:tcPr>
                </a:tc>
                <a:tc rowSpan="6"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2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sz="1400" b="0" dirty="0" smtClean="0">
                          <a:effectLst/>
                          <a:latin typeface="IranNastaliq" panose="02020505000000020003" pitchFamily="18" charset="0"/>
                          <a:ea typeface="Calibri" panose="020F0502020204030204" pitchFamily="34" charset="0"/>
                          <a:cs typeface="B Mitra" panose="00000400000000000000" pitchFamily="2" charset="-78"/>
                        </a:rPr>
                        <a:t>نظارت بر خدمات فروش انشعاب برق و خدمات پس از فروش -نظارت بر توسعه شبکه و تامین برق متقاضیان -نظارت بر تامین روشنایی معابر شهری و روستایی -نظارت بر تعمیرات و نگهداری شبکه توزیع برق- نظارت بر اجرای پر.وژه های تعریف شده امورها و پیگیری رفع مشکلات و چالشها و بهره گیری از فرصتها برای ارائه خدمات مطلوب به مشترکین و مردم</a:t>
                      </a:r>
                      <a:endParaRPr lang="en-US" sz="1400" b="0" dirty="0" smtClean="0">
                        <a:effectLst/>
                        <a:latin typeface="IranNastaliq" panose="02020505000000020003" pitchFamily="18" charset="0"/>
                        <a:ea typeface="Calibri" panose="020F0502020204030204" pitchFamily="34" charset="0"/>
                        <a:cs typeface="B Mitra" panose="00000400000000000000" pitchFamily="2" charset="-78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cell3D prstMaterial="dkEdge">
                      <a:bevel prst="coolSlant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1712817813"/>
                  </a:ext>
                </a:extLst>
              </a:tr>
              <a:tr h="609600"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1400" b="1" dirty="0">
                          <a:effectLst/>
                          <a:latin typeface="IranNastaliq" panose="02020505000000020003" pitchFamily="18" charset="0"/>
                          <a:cs typeface="B Mitra" panose="00000400000000000000" pitchFamily="2" charset="-78"/>
                        </a:rPr>
                        <a:t>سمت</a:t>
                      </a:r>
                      <a:endParaRPr lang="en-US" sz="1400" b="1" dirty="0">
                        <a:effectLst/>
                        <a:latin typeface="IranNastaliq" panose="02020505000000020003" pitchFamily="18" charset="0"/>
                        <a:ea typeface="Calibri" panose="020F0502020204030204" pitchFamily="34" charset="0"/>
                        <a:cs typeface="B Mitra" panose="00000400000000000000" pitchFamily="2" charset="-78"/>
                      </a:endParaRPr>
                    </a:p>
                  </a:txBody>
                  <a:tcPr marL="68580" marR="68580" marT="0" marB="0"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1400" b="1" kern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B Mitra" panose="00000400000000000000" pitchFamily="2" charset="-78"/>
                        </a:rPr>
                        <a:t>مدير توزيع برق رفسنجان</a:t>
                      </a:r>
                      <a:endParaRPr lang="en-US" sz="1400" b="1" kern="12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B Mitra" panose="00000400000000000000" pitchFamily="2" charset="-78"/>
                      </a:endParaRPr>
                    </a:p>
                  </a:txBody>
                  <a:tcPr marL="68580" marR="68580" marT="0" marB="0" anchor="ctr">
                    <a:lnR>
                      <a:noFill/>
                    </a:lnR>
                    <a:cell3D prstMaterial="dkEdge">
                      <a:bevel prst="coolSlant"/>
                      <a:lightRig rig="flood" dir="t"/>
                    </a:cell3D>
                  </a:tcPr>
                </a:tc>
                <a:tc vMerge="1">
                  <a:txBody>
                    <a:bodyPr/>
                    <a:lstStyle/>
                    <a:p>
                      <a:pPr rtl="1"/>
                      <a:endParaRPr lang="fa-I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rtl="1"/>
                      <a:endParaRPr lang="fa-I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18468985"/>
                  </a:ext>
                </a:extLst>
              </a:tr>
              <a:tr h="692728"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1400" b="1" dirty="0">
                          <a:effectLst/>
                          <a:latin typeface="IranNastaliq" panose="02020505000000020003" pitchFamily="18" charset="0"/>
                          <a:cs typeface="B Mitra" panose="00000400000000000000" pitchFamily="2" charset="-78"/>
                        </a:rPr>
                        <a:t>شماره تماس دفتر</a:t>
                      </a:r>
                      <a:endParaRPr lang="en-US" sz="1400" b="1" dirty="0">
                        <a:effectLst/>
                        <a:latin typeface="IranNastaliq" panose="02020505000000020003" pitchFamily="18" charset="0"/>
                        <a:ea typeface="Calibri" panose="020F0502020204030204" pitchFamily="34" charset="0"/>
                        <a:cs typeface="B Mitra" panose="00000400000000000000" pitchFamily="2" charset="-78"/>
                      </a:endParaRPr>
                    </a:p>
                  </a:txBody>
                  <a:tcPr marL="68580" marR="68580" marT="0" marB="0"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B Mitra" panose="00000400000000000000" pitchFamily="2" charset="-78"/>
                        </a:rPr>
                        <a:t>34254015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Mitra" panose="00000400000000000000" pitchFamily="2" charset="-78"/>
                      </a:endParaRPr>
                    </a:p>
                  </a:txBody>
                  <a:tcPr marL="68580" marR="68580" marT="0" marB="0" anchor="ctr">
                    <a:lnR>
                      <a:noFill/>
                    </a:lnR>
                    <a:cell3D prstMaterial="dkEdge">
                      <a:bevel prst="coolSlant"/>
                      <a:lightRig rig="flood" dir="t"/>
                    </a:cell3D>
                  </a:tcPr>
                </a:tc>
                <a:tc vMerge="1">
                  <a:txBody>
                    <a:bodyPr/>
                    <a:lstStyle/>
                    <a:p>
                      <a:pPr algn="ct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1600" b="0" kern="1200" dirty="0">
                        <a:solidFill>
                          <a:schemeClr val="tx1"/>
                        </a:solidFill>
                        <a:effectLst/>
                        <a:latin typeface="Bookman Old Style" panose="02050604050505020204" pitchFamily="18" charset="0"/>
                        <a:ea typeface="+mn-ea"/>
                        <a:cs typeface="B Mitra" panose="00000400000000000000" pitchFamily="2" charset="-78"/>
                      </a:endParaRPr>
                    </a:p>
                  </a:txBody>
                  <a:tcPr marL="68580" marR="68580" marT="0" marB="0" anchor="ctr">
                    <a:cell3D prstMaterial="dkEdge">
                      <a:bevel prst="coolSlant"/>
                      <a:lightRig rig="flood" dir="t"/>
                    </a:cell3D>
                  </a:tcPr>
                </a:tc>
                <a:tc vMerge="1">
                  <a:txBody>
                    <a:bodyPr/>
                    <a:lstStyle/>
                    <a:p>
                      <a:pPr algn="ct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Mitra" panose="00000400000000000000" pitchFamily="2" charset="-78"/>
                      </a:endParaRPr>
                    </a:p>
                  </a:txBody>
                  <a:tcPr marL="68580" marR="68580" marT="0" marB="0" anchor="ctr">
                    <a:cell3D prstMaterial="dkEdge">
                      <a:bevel prst="coolSlant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1571383134"/>
                  </a:ext>
                </a:extLst>
              </a:tr>
              <a:tr h="692727"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1400" b="1" dirty="0">
                          <a:effectLst/>
                          <a:latin typeface="IranNastaliq" panose="02020505000000020003" pitchFamily="18" charset="0"/>
                          <a:cs typeface="B Mitra" panose="00000400000000000000" pitchFamily="2" charset="-78"/>
                        </a:rPr>
                        <a:t>آدرس ايميل</a:t>
                      </a:r>
                      <a:endParaRPr lang="en-US" sz="1400" b="1" dirty="0">
                        <a:effectLst/>
                        <a:latin typeface="IranNastaliq" panose="02020505000000020003" pitchFamily="18" charset="0"/>
                        <a:ea typeface="Calibri" panose="020F0502020204030204" pitchFamily="34" charset="0"/>
                        <a:cs typeface="B Mitra" panose="00000400000000000000" pitchFamily="2" charset="-78"/>
                      </a:endParaRPr>
                    </a:p>
                  </a:txBody>
                  <a:tcPr marL="68580" marR="68580" marT="0" marB="0"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B Mitra" panose="00000400000000000000" pitchFamily="2" charset="-78"/>
                        </a:rPr>
                        <a:t>m_yoosefi@nked.co.ir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Mitra" panose="00000400000000000000" pitchFamily="2" charset="-78"/>
                      </a:endParaRPr>
                    </a:p>
                  </a:txBody>
                  <a:tcPr marL="68580" marR="68580" marT="0" marB="0" anchor="ctr">
                    <a:lnR>
                      <a:noFill/>
                    </a:lnR>
                    <a:cell3D prstMaterial="dkEdge">
                      <a:bevel prst="coolSlant"/>
                      <a:lightRig rig="flood" dir="t"/>
                    </a:cell3D>
                  </a:tcPr>
                </a:tc>
                <a:tc vMerge="1">
                  <a:txBody>
                    <a:bodyPr/>
                    <a:lstStyle/>
                    <a:p>
                      <a:pPr algn="ct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1600" b="0" dirty="0">
                        <a:effectLst/>
                        <a:latin typeface="Bookman Old Style" panose="02050604050505020204" pitchFamily="18" charset="0"/>
                        <a:ea typeface="Calibri" panose="020F0502020204030204" pitchFamily="34" charset="0"/>
                        <a:cs typeface="+mj-cs"/>
                      </a:endParaRPr>
                    </a:p>
                  </a:txBody>
                  <a:tcPr marL="68580" marR="68580" marT="0" marB="0" anchor="ctr">
                    <a:cell3D prstMaterial="dkEdge">
                      <a:bevel prst="coolSlant"/>
                      <a:lightRig rig="flood" dir="t"/>
                    </a:cell3D>
                  </a:tcPr>
                </a:tc>
                <a:tc vMerge="1">
                  <a:txBody>
                    <a:bodyPr/>
                    <a:lstStyle/>
                    <a:p>
                      <a:pPr algn="ct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Mitra" panose="00000400000000000000" pitchFamily="2" charset="-78"/>
                      </a:endParaRPr>
                    </a:p>
                  </a:txBody>
                  <a:tcPr marL="68580" marR="68580" marT="0" marB="0" anchor="ctr">
                    <a:cell3D prstMaterial="dkEdge">
                      <a:bevel prst="coolSlant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593900598"/>
                  </a:ext>
                </a:extLst>
              </a:tr>
              <a:tr h="692727"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1400" b="1" dirty="0">
                          <a:effectLst/>
                          <a:latin typeface="IranNastaliq" panose="02020505000000020003" pitchFamily="18" charset="0"/>
                          <a:cs typeface="B Mitra" panose="00000400000000000000" pitchFamily="2" charset="-78"/>
                        </a:rPr>
                        <a:t>آدرس شرکت</a:t>
                      </a:r>
                      <a:endParaRPr lang="en-US" sz="1400" b="1" dirty="0">
                        <a:effectLst/>
                        <a:latin typeface="IranNastaliq" panose="02020505000000020003" pitchFamily="18" charset="0"/>
                        <a:ea typeface="Calibri" panose="020F0502020204030204" pitchFamily="34" charset="0"/>
                        <a:cs typeface="B Mitra" panose="00000400000000000000" pitchFamily="2" charset="-78"/>
                      </a:endParaRPr>
                    </a:p>
                  </a:txBody>
                  <a:tcPr marL="68580" marR="68580" marT="0" marB="0"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1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B Mitra" panose="00000400000000000000" pitchFamily="2" charset="-78"/>
                        </a:rPr>
                        <a:t>رفسنجان-خيابان شهيد چمران-روبروي اداره دارايي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Mitra" panose="00000400000000000000" pitchFamily="2" charset="-78"/>
                      </a:endParaRPr>
                    </a:p>
                  </a:txBody>
                  <a:tcPr marL="68580" marR="68580" marT="0" marB="0" anchor="ctr">
                    <a:lnR>
                      <a:noFill/>
                    </a:lnR>
                    <a:cell3D prstMaterial="dkEdge">
                      <a:bevel prst="coolSlant"/>
                      <a:lightRig rig="flood" dir="t"/>
                    </a:cell3D>
                  </a:tcPr>
                </a:tc>
                <a:tc vMerge="1"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1600" b="0" dirty="0">
                        <a:effectLst/>
                        <a:latin typeface="IranNastaliq" panose="02020505000000020003" pitchFamily="18" charset="0"/>
                        <a:ea typeface="Calibri" panose="020F0502020204030204" pitchFamily="34" charset="0"/>
                        <a:cs typeface="IranNastaliq" panose="02020505000000020003" pitchFamily="18" charset="0"/>
                      </a:endParaRPr>
                    </a:p>
                  </a:txBody>
                  <a:tcPr marL="68580" marR="68580" marT="0" marB="0" anchor="ctr">
                    <a:cell3D prstMaterial="dkEdge">
                      <a:bevel prst="coolSlant"/>
                      <a:lightRig rig="flood" dir="t"/>
                    </a:cell3D>
                  </a:tcPr>
                </a:tc>
                <a:tc vMerge="1"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Mitra" panose="00000400000000000000" pitchFamily="2" charset="-78"/>
                      </a:endParaRPr>
                    </a:p>
                  </a:txBody>
                  <a:tcPr marL="68580" marR="68580" marT="0" marB="0" anchor="ctr">
                    <a:cell3D prstMaterial="dkEdge">
                      <a:bevel prst="coolSlant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2420023280"/>
                  </a:ext>
                </a:extLst>
              </a:tr>
              <a:tr h="1017000"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1400" b="1" dirty="0" smtClean="0">
                          <a:effectLst/>
                          <a:latin typeface="IranNastaliq" panose="02020505000000020003" pitchFamily="18" charset="0"/>
                          <a:cs typeface="B Mitra" panose="00000400000000000000" pitchFamily="2" charset="-78"/>
                        </a:rPr>
                        <a:t>مدرک تحصیلی</a:t>
                      </a:r>
                      <a:endParaRPr lang="en-US" sz="1400" b="1" dirty="0">
                        <a:effectLst/>
                        <a:latin typeface="IranNastaliq" panose="02020505000000020003" pitchFamily="18" charset="0"/>
                        <a:ea typeface="Calibri" panose="020F0502020204030204" pitchFamily="34" charset="0"/>
                        <a:cs typeface="B Mitra" panose="00000400000000000000" pitchFamily="2" charset="-78"/>
                      </a:endParaRPr>
                    </a:p>
                  </a:txBody>
                  <a:tcPr marL="68580" marR="68580" marT="0" marB="0"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1400" b="0" dirty="0" smtClean="0">
                          <a:effectLst/>
                          <a:latin typeface="IranNastaliq" panose="02020505000000020003" pitchFamily="18" charset="0"/>
                          <a:cs typeface="B Mitra" panose="00000400000000000000" pitchFamily="2" charset="-78"/>
                        </a:rPr>
                        <a:t>لیسانس</a:t>
                      </a:r>
                      <a:endParaRPr lang="en-US" sz="1400" b="0" dirty="0" smtClean="0">
                        <a:effectLst/>
                        <a:latin typeface="IranNastaliq" panose="02020505000000020003" pitchFamily="18" charset="0"/>
                        <a:cs typeface="B Mitra" panose="00000400000000000000" pitchFamily="2" charset="-78"/>
                      </a:endParaRPr>
                    </a:p>
                  </a:txBody>
                  <a:tcPr marL="68580" marR="68580" marT="0" marB="0" anchor="ctr">
                    <a:lnR>
                      <a:noFill/>
                    </a:lnR>
                    <a:cell3D prstMaterial="dkEdge">
                      <a:bevel prst="coolSlant"/>
                      <a:lightRig rig="flood" dir="t"/>
                    </a:cell3D>
                  </a:tcPr>
                </a:tc>
                <a:tc vMerge="1"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b="0" dirty="0" smtClean="0">
                        <a:effectLst/>
                        <a:latin typeface="IranNastaliq" panose="02020505000000020003" pitchFamily="18" charset="0"/>
                        <a:cs typeface="IranNastaliq" panose="02020505000000020003" pitchFamily="18" charset="0"/>
                      </a:endParaRPr>
                    </a:p>
                  </a:txBody>
                  <a:tcPr marL="68580" marR="68580" marT="0" marB="0" anchor="ctr">
                    <a:cell3D prstMaterial="dkEdge">
                      <a:bevel prst="coolSlant"/>
                      <a:lightRig rig="flood" dir="t"/>
                    </a:cell3D>
                  </a:tcPr>
                </a:tc>
                <a:tc vMerge="1"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b="1" dirty="0" smtClean="0">
                        <a:effectLst/>
                        <a:cs typeface="B Mitra" panose="00000400000000000000" pitchFamily="2" charset="-78"/>
                      </a:endParaRPr>
                    </a:p>
                  </a:txBody>
                  <a:tcPr marL="68580" marR="68580" marT="0" marB="0" anchor="ctr">
                    <a:cell3D prstMaterial="dkEdge">
                      <a:bevel prst="coolSlant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2531671055"/>
                  </a:ext>
                </a:extLst>
              </a:tr>
            </a:tbl>
          </a:graphicData>
        </a:graphic>
      </p:graphicFrame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745" y="85434"/>
            <a:ext cx="2702291" cy="54692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pic>
        <p:nvPicPr>
          <p:cNvPr id="8" name="Picture 7" descr="C:\Users\m_sharifzadeh\Desktop\روابط عمومی0\عکس مدیران\محمدرضا یوسفی.jpg"/>
          <p:cNvPicPr/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58575" y="219503"/>
            <a:ext cx="1572691" cy="189196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776602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19503"/>
            <a:ext cx="10358576" cy="1891966"/>
          </a:xfrm>
          <a:prstGeom prst="rect">
            <a:avLst/>
          </a:prstGeom>
          <a:noFill/>
        </p:spPr>
      </p:pic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82609721"/>
              </p:ext>
            </p:extLst>
          </p:nvPr>
        </p:nvGraphicFramePr>
        <p:xfrm>
          <a:off x="151745" y="2245538"/>
          <a:ext cx="11866037" cy="4437971"/>
        </p:xfrm>
        <a:graphic>
          <a:graphicData uri="http://schemas.openxmlformats.org/drawingml/2006/table">
            <a:tbl>
              <a:tblPr rtl="1" firstRow="1" firstCol="1" bandRow="1">
                <a:tableStyleId>{2D5ABB26-0587-4C30-8999-92F81FD0307C}</a:tableStyleId>
              </a:tblPr>
              <a:tblGrid>
                <a:gridCol w="2097927">
                  <a:extLst>
                    <a:ext uri="{9D8B030D-6E8A-4147-A177-3AD203B41FA5}">
                      <a16:colId xmlns:a16="http://schemas.microsoft.com/office/drawing/2014/main" val="115689846"/>
                    </a:ext>
                  </a:extLst>
                </a:gridCol>
                <a:gridCol w="4239491">
                  <a:extLst>
                    <a:ext uri="{9D8B030D-6E8A-4147-A177-3AD203B41FA5}">
                      <a16:colId xmlns:a16="http://schemas.microsoft.com/office/drawing/2014/main" val="1788741946"/>
                    </a:ext>
                  </a:extLst>
                </a:gridCol>
                <a:gridCol w="360219">
                  <a:extLst>
                    <a:ext uri="{9D8B030D-6E8A-4147-A177-3AD203B41FA5}">
                      <a16:colId xmlns:a16="http://schemas.microsoft.com/office/drawing/2014/main" val="234578447"/>
                    </a:ext>
                  </a:extLst>
                </a:gridCol>
                <a:gridCol w="5168400">
                  <a:extLst>
                    <a:ext uri="{9D8B030D-6E8A-4147-A177-3AD203B41FA5}">
                      <a16:colId xmlns:a16="http://schemas.microsoft.com/office/drawing/2014/main" val="2312344663"/>
                    </a:ext>
                  </a:extLst>
                </a:gridCol>
              </a:tblGrid>
              <a:tr h="508504">
                <a:tc rowSpan="2"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1400" b="1" dirty="0">
                          <a:effectLst/>
                          <a:latin typeface="IranNastaliq" panose="02020505000000020003" pitchFamily="18" charset="0"/>
                          <a:cs typeface="B Mitra" panose="00000400000000000000" pitchFamily="2" charset="-78"/>
                        </a:rPr>
                        <a:t>نام و نام خانوادگي</a:t>
                      </a:r>
                      <a:endParaRPr lang="en-US" sz="1400" b="1" dirty="0">
                        <a:effectLst/>
                        <a:latin typeface="IranNastaliq" panose="02020505000000020003" pitchFamily="18" charset="0"/>
                        <a:ea typeface="Calibri" panose="020F0502020204030204" pitchFamily="34" charset="0"/>
                        <a:cs typeface="B Mitra" panose="00000400000000000000" pitchFamily="2" charset="-78"/>
                      </a:endParaRPr>
                    </a:p>
                  </a:txBody>
                  <a:tcPr marL="68580" marR="68580" marT="0" marB="0" anchor="ctr">
                    <a:cell3D prstMaterial="dkEdge">
                      <a:bevel prst="coolSlant"/>
                      <a:lightRig rig="flood" dir="t"/>
                    </a:cell3D>
                  </a:tcPr>
                </a:tc>
                <a:tc rowSpan="2"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1400" b="1" kern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B Mitra" panose="00000400000000000000" pitchFamily="2" charset="-78"/>
                        </a:rPr>
                        <a:t>محسن بواسحاق</a:t>
                      </a:r>
                      <a:endParaRPr lang="en-US" sz="1400" b="1" kern="12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B Mitra" panose="00000400000000000000" pitchFamily="2" charset="-78"/>
                      </a:endParaRPr>
                    </a:p>
                  </a:txBody>
                  <a:tcPr marL="68580" marR="68580" marT="0" marB="0" anchor="ctr">
                    <a:lnR>
                      <a:noFill/>
                    </a:lnR>
                    <a:cell3D prstMaterial="dkEdge">
                      <a:bevel prst="coolSlant"/>
                      <a:lightRig rig="flood" dir="t"/>
                    </a:cell3D>
                  </a:tcPr>
                </a:tc>
                <a:tc rowSpan="7"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1400" b="0" dirty="0">
                        <a:effectLst/>
                        <a:latin typeface="IranNastaliq" panose="02020505000000020003" pitchFamily="18" charset="0"/>
                        <a:ea typeface="Calibri" panose="020F0502020204030204" pitchFamily="34" charset="0"/>
                        <a:cs typeface="B Mitra" panose="00000400000000000000" pitchFamily="2" charset="-78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1400" b="1" dirty="0" smtClean="0">
                          <a:effectLst/>
                          <a:latin typeface="IranNastaliq" panose="02020505000000020003" pitchFamily="18" charset="0"/>
                          <a:ea typeface="Calibri" panose="020F0502020204030204" pitchFamily="34" charset="0"/>
                          <a:cs typeface="B Mitra" panose="00000400000000000000" pitchFamily="2" charset="-78"/>
                        </a:rPr>
                        <a:t>شرح وظایف</a:t>
                      </a:r>
                      <a:endParaRPr lang="en-US" sz="1400" b="1" dirty="0">
                        <a:effectLst/>
                        <a:latin typeface="IranNastaliq" panose="02020505000000020003" pitchFamily="18" charset="0"/>
                        <a:ea typeface="Calibri" panose="020F0502020204030204" pitchFamily="34" charset="0"/>
                        <a:cs typeface="B Mitra" panose="00000400000000000000" pitchFamily="2" charset="-78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cell3D prstMaterial="dkEdge">
                      <a:bevel prst="coolSlant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3044873957"/>
                  </a:ext>
                </a:extLst>
              </a:tr>
              <a:tr h="224685">
                <a:tc vMerge="1"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1600" b="0" dirty="0">
                        <a:effectLst/>
                        <a:latin typeface="IranNastaliq" panose="02020505000000020003" pitchFamily="18" charset="0"/>
                        <a:ea typeface="Calibri" panose="020F0502020204030204" pitchFamily="34" charset="0"/>
                        <a:cs typeface="B Mitra" panose="00000400000000000000" pitchFamily="2" charset="-78"/>
                      </a:endParaRPr>
                    </a:p>
                  </a:txBody>
                  <a:tcPr marL="68580" marR="68580" marT="0" marB="0" anchor="ctr">
                    <a:cell3D prstMaterial="dkEdge">
                      <a:bevel prst="coolSlant"/>
                      <a:lightRig rig="flood" dir="t"/>
                    </a:cell3D>
                  </a:tcPr>
                </a:tc>
                <a:tc vMerge="1"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1600" b="0" dirty="0">
                        <a:effectLst/>
                        <a:latin typeface="IranNastaliq" panose="02020505000000020003" pitchFamily="18" charset="0"/>
                        <a:ea typeface="Calibri" panose="020F0502020204030204" pitchFamily="34" charset="0"/>
                        <a:cs typeface="B Mitra" panose="00000400000000000000" pitchFamily="2" charset="-78"/>
                      </a:endParaRPr>
                    </a:p>
                  </a:txBody>
                  <a:tcPr marL="68580" marR="68580" marT="0" marB="0" anchor="ctr">
                    <a:lnR>
                      <a:noFill/>
                    </a:lnR>
                    <a:cell3D prstMaterial="dkEdge">
                      <a:bevel prst="coolSlant"/>
                      <a:lightRig rig="flood" dir="t"/>
                    </a:cell3D>
                  </a:tcPr>
                </a:tc>
                <a:tc vMerge="1"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1600" b="0" dirty="0">
                        <a:effectLst/>
                        <a:latin typeface="IranNastaliq" panose="02020505000000020003" pitchFamily="18" charset="0"/>
                        <a:ea typeface="Calibri" panose="020F0502020204030204" pitchFamily="34" charset="0"/>
                        <a:cs typeface="IranNastaliq" panose="02020505000000020003" pitchFamily="18" charset="0"/>
                      </a:endParaRPr>
                    </a:p>
                  </a:txBody>
                  <a:tcPr marL="68580" marR="68580" marT="0" marB="0" anchor="ctr">
                    <a:cell3D prstMaterial="dkEdge">
                      <a:bevel prst="coolSlant"/>
                      <a:lightRig rig="flood" dir="t"/>
                    </a:cell3D>
                  </a:tcPr>
                </a:tc>
                <a:tc rowSpan="6"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2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sz="1400" b="0" dirty="0" smtClean="0">
                          <a:effectLst/>
                          <a:latin typeface="IranNastaliq" panose="02020505000000020003" pitchFamily="18" charset="0"/>
                          <a:ea typeface="Calibri" panose="020F0502020204030204" pitchFamily="34" charset="0"/>
                          <a:cs typeface="B Mitra" panose="00000400000000000000" pitchFamily="2" charset="-78"/>
                        </a:rPr>
                        <a:t>نظارت بر خدمات فروش انشعاب برق و خدمات پس از فروش -نظارت بر توسعه شبکه و تامین برق متقاضیان -نظارت بر تامین روشنایی معابر شهری و روستایی -نظارت بر تعمیرات و نگهداری شبکه توزیع برق- نظارت بر اجرای پر.وژه های تعریف شده امورها و پیگیری رفع مشکلات و چالشها و بهره گیری از فرصتها برای ارائه خدمات مطلوب به مشترکین و مردم</a:t>
                      </a:r>
                      <a:endParaRPr lang="en-US" sz="1400" b="0" dirty="0" smtClean="0">
                        <a:effectLst/>
                        <a:latin typeface="IranNastaliq" panose="02020505000000020003" pitchFamily="18" charset="0"/>
                        <a:ea typeface="Calibri" panose="020F0502020204030204" pitchFamily="34" charset="0"/>
                        <a:cs typeface="B Mitra" panose="00000400000000000000" pitchFamily="2" charset="-78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cell3D prstMaterial="dkEdge">
                      <a:bevel prst="coolSlant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1712817813"/>
                  </a:ext>
                </a:extLst>
              </a:tr>
              <a:tr h="609600"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1400" b="1" dirty="0">
                          <a:effectLst/>
                          <a:latin typeface="IranNastaliq" panose="02020505000000020003" pitchFamily="18" charset="0"/>
                          <a:cs typeface="B Mitra" panose="00000400000000000000" pitchFamily="2" charset="-78"/>
                        </a:rPr>
                        <a:t>سمت</a:t>
                      </a:r>
                      <a:endParaRPr lang="en-US" sz="1400" b="1" dirty="0">
                        <a:effectLst/>
                        <a:latin typeface="IranNastaliq" panose="02020505000000020003" pitchFamily="18" charset="0"/>
                        <a:ea typeface="Calibri" panose="020F0502020204030204" pitchFamily="34" charset="0"/>
                        <a:cs typeface="B Mitra" panose="00000400000000000000" pitchFamily="2" charset="-78"/>
                      </a:endParaRPr>
                    </a:p>
                  </a:txBody>
                  <a:tcPr marL="68580" marR="68580" marT="0" marB="0"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1400" b="1" kern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B Mitra" panose="00000400000000000000" pitchFamily="2" charset="-78"/>
                        </a:rPr>
                        <a:t>رئيس اداره برق نوق</a:t>
                      </a:r>
                      <a:endParaRPr lang="en-US" sz="1400" b="1" kern="12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B Mitra" panose="00000400000000000000" pitchFamily="2" charset="-78"/>
                      </a:endParaRPr>
                    </a:p>
                  </a:txBody>
                  <a:tcPr marL="68580" marR="68580" marT="0" marB="0" anchor="ctr">
                    <a:lnR>
                      <a:noFill/>
                    </a:lnR>
                    <a:cell3D prstMaterial="dkEdge">
                      <a:bevel prst="coolSlant"/>
                      <a:lightRig rig="flood" dir="t"/>
                    </a:cell3D>
                  </a:tcPr>
                </a:tc>
                <a:tc vMerge="1">
                  <a:txBody>
                    <a:bodyPr/>
                    <a:lstStyle/>
                    <a:p>
                      <a:pPr rtl="1"/>
                      <a:endParaRPr lang="fa-I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rtl="1"/>
                      <a:endParaRPr lang="fa-I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18468985"/>
                  </a:ext>
                </a:extLst>
              </a:tr>
              <a:tr h="692728"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1400" b="1" dirty="0">
                          <a:effectLst/>
                          <a:latin typeface="IranNastaliq" panose="02020505000000020003" pitchFamily="18" charset="0"/>
                          <a:cs typeface="B Mitra" panose="00000400000000000000" pitchFamily="2" charset="-78"/>
                        </a:rPr>
                        <a:t>شماره تماس دفتر</a:t>
                      </a:r>
                      <a:endParaRPr lang="en-US" sz="1400" b="1" dirty="0">
                        <a:effectLst/>
                        <a:latin typeface="IranNastaliq" panose="02020505000000020003" pitchFamily="18" charset="0"/>
                        <a:ea typeface="Calibri" panose="020F0502020204030204" pitchFamily="34" charset="0"/>
                        <a:cs typeface="B Mitra" panose="00000400000000000000" pitchFamily="2" charset="-78"/>
                      </a:endParaRPr>
                    </a:p>
                  </a:txBody>
                  <a:tcPr marL="68580" marR="68580" marT="0" marB="0"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B Mitra" panose="00000400000000000000" pitchFamily="2" charset="-78"/>
                        </a:rPr>
                        <a:t>34392633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Mitra" panose="00000400000000000000" pitchFamily="2" charset="-78"/>
                      </a:endParaRPr>
                    </a:p>
                  </a:txBody>
                  <a:tcPr marL="68580" marR="68580" marT="0" marB="0" anchor="ctr">
                    <a:lnR>
                      <a:noFill/>
                    </a:lnR>
                    <a:cell3D prstMaterial="dkEdge">
                      <a:bevel prst="coolSlant"/>
                      <a:lightRig rig="flood" dir="t"/>
                    </a:cell3D>
                  </a:tcPr>
                </a:tc>
                <a:tc vMerge="1">
                  <a:txBody>
                    <a:bodyPr/>
                    <a:lstStyle/>
                    <a:p>
                      <a:pPr algn="ct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1600" b="0" kern="1200" dirty="0">
                        <a:solidFill>
                          <a:schemeClr val="tx1"/>
                        </a:solidFill>
                        <a:effectLst/>
                        <a:latin typeface="Bookman Old Style" panose="02050604050505020204" pitchFamily="18" charset="0"/>
                        <a:ea typeface="+mn-ea"/>
                        <a:cs typeface="B Mitra" panose="00000400000000000000" pitchFamily="2" charset="-78"/>
                      </a:endParaRPr>
                    </a:p>
                  </a:txBody>
                  <a:tcPr marL="68580" marR="68580" marT="0" marB="0" anchor="ctr">
                    <a:cell3D prstMaterial="dkEdge">
                      <a:bevel prst="coolSlant"/>
                      <a:lightRig rig="flood" dir="t"/>
                    </a:cell3D>
                  </a:tcPr>
                </a:tc>
                <a:tc vMerge="1">
                  <a:txBody>
                    <a:bodyPr/>
                    <a:lstStyle/>
                    <a:p>
                      <a:pPr algn="ct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Mitra" panose="00000400000000000000" pitchFamily="2" charset="-78"/>
                      </a:endParaRPr>
                    </a:p>
                  </a:txBody>
                  <a:tcPr marL="68580" marR="68580" marT="0" marB="0" anchor="ctr">
                    <a:cell3D prstMaterial="dkEdge">
                      <a:bevel prst="coolSlant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1571383134"/>
                  </a:ext>
                </a:extLst>
              </a:tr>
              <a:tr h="692727"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1400" b="1" dirty="0">
                          <a:effectLst/>
                          <a:latin typeface="IranNastaliq" panose="02020505000000020003" pitchFamily="18" charset="0"/>
                          <a:cs typeface="B Mitra" panose="00000400000000000000" pitchFamily="2" charset="-78"/>
                        </a:rPr>
                        <a:t>آدرس ايميل</a:t>
                      </a:r>
                      <a:endParaRPr lang="en-US" sz="1400" b="1" dirty="0">
                        <a:effectLst/>
                        <a:latin typeface="IranNastaliq" panose="02020505000000020003" pitchFamily="18" charset="0"/>
                        <a:ea typeface="Calibri" panose="020F0502020204030204" pitchFamily="34" charset="0"/>
                        <a:cs typeface="B Mitra" panose="00000400000000000000" pitchFamily="2" charset="-78"/>
                      </a:endParaRPr>
                    </a:p>
                  </a:txBody>
                  <a:tcPr marL="68580" marR="68580" marT="0" marB="0"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B Mitra" panose="00000400000000000000" pitchFamily="2" charset="-78"/>
                        </a:rPr>
                        <a:t>mohsenb_64@yahoo.com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Mitra" panose="00000400000000000000" pitchFamily="2" charset="-78"/>
                      </a:endParaRPr>
                    </a:p>
                  </a:txBody>
                  <a:tcPr marL="68580" marR="68580" marT="0" marB="0" anchor="ctr">
                    <a:lnR>
                      <a:noFill/>
                    </a:lnR>
                    <a:cell3D prstMaterial="dkEdge">
                      <a:bevel prst="coolSlant"/>
                      <a:lightRig rig="flood" dir="t"/>
                    </a:cell3D>
                  </a:tcPr>
                </a:tc>
                <a:tc vMerge="1">
                  <a:txBody>
                    <a:bodyPr/>
                    <a:lstStyle/>
                    <a:p>
                      <a:pPr algn="ct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1600" b="0" dirty="0">
                        <a:effectLst/>
                        <a:latin typeface="Bookman Old Style" panose="02050604050505020204" pitchFamily="18" charset="0"/>
                        <a:ea typeface="Calibri" panose="020F0502020204030204" pitchFamily="34" charset="0"/>
                        <a:cs typeface="+mj-cs"/>
                      </a:endParaRPr>
                    </a:p>
                  </a:txBody>
                  <a:tcPr marL="68580" marR="68580" marT="0" marB="0" anchor="ctr">
                    <a:cell3D prstMaterial="dkEdge">
                      <a:bevel prst="coolSlant"/>
                      <a:lightRig rig="flood" dir="t"/>
                    </a:cell3D>
                  </a:tcPr>
                </a:tc>
                <a:tc vMerge="1">
                  <a:txBody>
                    <a:bodyPr/>
                    <a:lstStyle/>
                    <a:p>
                      <a:pPr algn="ct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Mitra" panose="00000400000000000000" pitchFamily="2" charset="-78"/>
                      </a:endParaRPr>
                    </a:p>
                  </a:txBody>
                  <a:tcPr marL="68580" marR="68580" marT="0" marB="0" anchor="ctr">
                    <a:cell3D prstMaterial="dkEdge">
                      <a:bevel prst="coolSlant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593900598"/>
                  </a:ext>
                </a:extLst>
              </a:tr>
              <a:tr h="692727"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1400" b="1" dirty="0">
                          <a:effectLst/>
                          <a:latin typeface="IranNastaliq" panose="02020505000000020003" pitchFamily="18" charset="0"/>
                          <a:cs typeface="B Mitra" panose="00000400000000000000" pitchFamily="2" charset="-78"/>
                        </a:rPr>
                        <a:t>آدرس شرکت</a:t>
                      </a:r>
                      <a:endParaRPr lang="en-US" sz="1400" b="1" dirty="0">
                        <a:effectLst/>
                        <a:latin typeface="IranNastaliq" panose="02020505000000020003" pitchFamily="18" charset="0"/>
                        <a:ea typeface="Calibri" panose="020F0502020204030204" pitchFamily="34" charset="0"/>
                        <a:cs typeface="B Mitra" panose="00000400000000000000" pitchFamily="2" charset="-78"/>
                      </a:endParaRPr>
                    </a:p>
                  </a:txBody>
                  <a:tcPr marL="68580" marR="68580" marT="0" marB="0"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1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B Mitra" panose="00000400000000000000" pitchFamily="2" charset="-78"/>
                        </a:rPr>
                        <a:t>نوق- صفائيه-ميدان شهيدان کدخدايي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Mitra" panose="00000400000000000000" pitchFamily="2" charset="-78"/>
                      </a:endParaRPr>
                    </a:p>
                  </a:txBody>
                  <a:tcPr marL="68580" marR="68580" marT="0" marB="0" anchor="ctr">
                    <a:lnR>
                      <a:noFill/>
                    </a:lnR>
                    <a:cell3D prstMaterial="dkEdge">
                      <a:bevel prst="coolSlant"/>
                      <a:lightRig rig="flood" dir="t"/>
                    </a:cell3D>
                  </a:tcPr>
                </a:tc>
                <a:tc vMerge="1"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1600" b="0" dirty="0">
                        <a:effectLst/>
                        <a:latin typeface="IranNastaliq" panose="02020505000000020003" pitchFamily="18" charset="0"/>
                        <a:ea typeface="Calibri" panose="020F0502020204030204" pitchFamily="34" charset="0"/>
                        <a:cs typeface="IranNastaliq" panose="02020505000000020003" pitchFamily="18" charset="0"/>
                      </a:endParaRPr>
                    </a:p>
                  </a:txBody>
                  <a:tcPr marL="68580" marR="68580" marT="0" marB="0" anchor="ctr">
                    <a:cell3D prstMaterial="dkEdge">
                      <a:bevel prst="coolSlant"/>
                      <a:lightRig rig="flood" dir="t"/>
                    </a:cell3D>
                  </a:tcPr>
                </a:tc>
                <a:tc vMerge="1"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Mitra" panose="00000400000000000000" pitchFamily="2" charset="-78"/>
                      </a:endParaRPr>
                    </a:p>
                  </a:txBody>
                  <a:tcPr marL="68580" marR="68580" marT="0" marB="0" anchor="ctr">
                    <a:cell3D prstMaterial="dkEdge">
                      <a:bevel prst="coolSlant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2420023280"/>
                  </a:ext>
                </a:extLst>
              </a:tr>
              <a:tr h="1017000"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1400" b="1" dirty="0" smtClean="0">
                          <a:effectLst/>
                          <a:latin typeface="IranNastaliq" panose="02020505000000020003" pitchFamily="18" charset="0"/>
                          <a:cs typeface="B Mitra" panose="00000400000000000000" pitchFamily="2" charset="-78"/>
                        </a:rPr>
                        <a:t>مدرک تحصیلی</a:t>
                      </a:r>
                      <a:endParaRPr lang="en-US" sz="1400" b="1" dirty="0">
                        <a:effectLst/>
                        <a:latin typeface="IranNastaliq" panose="02020505000000020003" pitchFamily="18" charset="0"/>
                        <a:ea typeface="Calibri" panose="020F0502020204030204" pitchFamily="34" charset="0"/>
                        <a:cs typeface="B Mitra" panose="00000400000000000000" pitchFamily="2" charset="-78"/>
                      </a:endParaRPr>
                    </a:p>
                  </a:txBody>
                  <a:tcPr marL="68580" marR="68580" marT="0" marB="0"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1400" b="0" dirty="0" smtClean="0">
                          <a:effectLst/>
                          <a:latin typeface="IranNastaliq" panose="02020505000000020003" pitchFamily="18" charset="0"/>
                          <a:cs typeface="B Mitra" panose="00000400000000000000" pitchFamily="2" charset="-78"/>
                        </a:rPr>
                        <a:t>فوق لیسانس</a:t>
                      </a:r>
                      <a:endParaRPr lang="en-US" sz="1400" b="0" dirty="0" smtClean="0">
                        <a:effectLst/>
                        <a:latin typeface="IranNastaliq" panose="02020505000000020003" pitchFamily="18" charset="0"/>
                        <a:cs typeface="B Mitra" panose="00000400000000000000" pitchFamily="2" charset="-78"/>
                      </a:endParaRPr>
                    </a:p>
                  </a:txBody>
                  <a:tcPr marL="68580" marR="68580" marT="0" marB="0" anchor="ctr">
                    <a:lnR>
                      <a:noFill/>
                    </a:lnR>
                    <a:cell3D prstMaterial="dkEdge">
                      <a:bevel prst="coolSlant"/>
                      <a:lightRig rig="flood" dir="t"/>
                    </a:cell3D>
                  </a:tcPr>
                </a:tc>
                <a:tc vMerge="1"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b="0" dirty="0" smtClean="0">
                        <a:effectLst/>
                        <a:latin typeface="IranNastaliq" panose="02020505000000020003" pitchFamily="18" charset="0"/>
                        <a:cs typeface="IranNastaliq" panose="02020505000000020003" pitchFamily="18" charset="0"/>
                      </a:endParaRPr>
                    </a:p>
                  </a:txBody>
                  <a:tcPr marL="68580" marR="68580" marT="0" marB="0" anchor="ctr">
                    <a:cell3D prstMaterial="dkEdge">
                      <a:bevel prst="coolSlant"/>
                      <a:lightRig rig="flood" dir="t"/>
                    </a:cell3D>
                  </a:tcPr>
                </a:tc>
                <a:tc vMerge="1"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b="1" dirty="0" smtClean="0">
                        <a:effectLst/>
                        <a:cs typeface="B Mitra" panose="00000400000000000000" pitchFamily="2" charset="-78"/>
                      </a:endParaRPr>
                    </a:p>
                  </a:txBody>
                  <a:tcPr marL="68580" marR="68580" marT="0" marB="0" anchor="ctr">
                    <a:cell3D prstMaterial="dkEdge">
                      <a:bevel prst="coolSlant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2531671055"/>
                  </a:ext>
                </a:extLst>
              </a:tr>
            </a:tbl>
          </a:graphicData>
        </a:graphic>
      </p:graphicFrame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745" y="85434"/>
            <a:ext cx="2702291" cy="54692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pic>
        <p:nvPicPr>
          <p:cNvPr id="8" name="Picture 7" descr="C:\Users\m_sharifzadeh\Desktop\photo_2022-10-24_08-37-10.jpg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81" r="4229" b="12176"/>
          <a:stretch/>
        </p:blipFill>
        <p:spPr bwMode="auto">
          <a:xfrm>
            <a:off x="10358575" y="85433"/>
            <a:ext cx="1539641" cy="202603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6926464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19503"/>
            <a:ext cx="10358576" cy="1891966"/>
          </a:xfrm>
          <a:prstGeom prst="rect">
            <a:avLst/>
          </a:prstGeom>
          <a:noFill/>
        </p:spPr>
      </p:pic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04121398"/>
              </p:ext>
            </p:extLst>
          </p:nvPr>
        </p:nvGraphicFramePr>
        <p:xfrm>
          <a:off x="151745" y="2245538"/>
          <a:ext cx="11866037" cy="4437971"/>
        </p:xfrm>
        <a:graphic>
          <a:graphicData uri="http://schemas.openxmlformats.org/drawingml/2006/table">
            <a:tbl>
              <a:tblPr rtl="1" firstRow="1" firstCol="1" bandRow="1">
                <a:tableStyleId>{2D5ABB26-0587-4C30-8999-92F81FD0307C}</a:tableStyleId>
              </a:tblPr>
              <a:tblGrid>
                <a:gridCol w="2097927">
                  <a:extLst>
                    <a:ext uri="{9D8B030D-6E8A-4147-A177-3AD203B41FA5}">
                      <a16:colId xmlns:a16="http://schemas.microsoft.com/office/drawing/2014/main" val="115689846"/>
                    </a:ext>
                  </a:extLst>
                </a:gridCol>
                <a:gridCol w="4239491">
                  <a:extLst>
                    <a:ext uri="{9D8B030D-6E8A-4147-A177-3AD203B41FA5}">
                      <a16:colId xmlns:a16="http://schemas.microsoft.com/office/drawing/2014/main" val="1788741946"/>
                    </a:ext>
                  </a:extLst>
                </a:gridCol>
                <a:gridCol w="360219">
                  <a:extLst>
                    <a:ext uri="{9D8B030D-6E8A-4147-A177-3AD203B41FA5}">
                      <a16:colId xmlns:a16="http://schemas.microsoft.com/office/drawing/2014/main" val="234578447"/>
                    </a:ext>
                  </a:extLst>
                </a:gridCol>
                <a:gridCol w="5168400">
                  <a:extLst>
                    <a:ext uri="{9D8B030D-6E8A-4147-A177-3AD203B41FA5}">
                      <a16:colId xmlns:a16="http://schemas.microsoft.com/office/drawing/2014/main" val="2312344663"/>
                    </a:ext>
                  </a:extLst>
                </a:gridCol>
              </a:tblGrid>
              <a:tr h="508504">
                <a:tc rowSpan="2"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1400" b="1" dirty="0">
                          <a:effectLst/>
                          <a:latin typeface="IranNastaliq" panose="02020505000000020003" pitchFamily="18" charset="0"/>
                          <a:cs typeface="B Mitra" panose="00000400000000000000" pitchFamily="2" charset="-78"/>
                        </a:rPr>
                        <a:t>نام و نام خانوادگي</a:t>
                      </a:r>
                      <a:endParaRPr lang="en-US" sz="1400" b="1" dirty="0">
                        <a:effectLst/>
                        <a:latin typeface="IranNastaliq" panose="02020505000000020003" pitchFamily="18" charset="0"/>
                        <a:ea typeface="Calibri" panose="020F0502020204030204" pitchFamily="34" charset="0"/>
                        <a:cs typeface="B Mitra" panose="00000400000000000000" pitchFamily="2" charset="-78"/>
                      </a:endParaRPr>
                    </a:p>
                  </a:txBody>
                  <a:tcPr marL="68580" marR="68580" marT="0" marB="0" anchor="ctr">
                    <a:cell3D prstMaterial="dkEdge">
                      <a:bevel prst="coolSlant"/>
                      <a:lightRig rig="flood" dir="t"/>
                    </a:cell3D>
                  </a:tcPr>
                </a:tc>
                <a:tc rowSpan="2"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1400" b="1" kern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B Mitra" panose="00000400000000000000" pitchFamily="2" charset="-78"/>
                        </a:rPr>
                        <a:t>محسن باختر</a:t>
                      </a:r>
                      <a:endParaRPr lang="en-US" sz="1400" b="1" kern="12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B Mitra" panose="00000400000000000000" pitchFamily="2" charset="-78"/>
                      </a:endParaRPr>
                    </a:p>
                  </a:txBody>
                  <a:tcPr marL="68580" marR="68580" marT="0" marB="0" anchor="ctr">
                    <a:lnR>
                      <a:noFill/>
                    </a:lnR>
                    <a:cell3D prstMaterial="dkEdge">
                      <a:bevel prst="coolSlant"/>
                      <a:lightRig rig="flood" dir="t"/>
                    </a:cell3D>
                  </a:tcPr>
                </a:tc>
                <a:tc rowSpan="7"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1400" b="0" dirty="0">
                        <a:effectLst/>
                        <a:latin typeface="IranNastaliq" panose="02020505000000020003" pitchFamily="18" charset="0"/>
                        <a:ea typeface="Calibri" panose="020F0502020204030204" pitchFamily="34" charset="0"/>
                        <a:cs typeface="B Mitra" panose="00000400000000000000" pitchFamily="2" charset="-78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1400" b="1" dirty="0" smtClean="0">
                          <a:effectLst/>
                          <a:latin typeface="IranNastaliq" panose="02020505000000020003" pitchFamily="18" charset="0"/>
                          <a:ea typeface="Calibri" panose="020F0502020204030204" pitchFamily="34" charset="0"/>
                          <a:cs typeface="B Mitra" panose="00000400000000000000" pitchFamily="2" charset="-78"/>
                        </a:rPr>
                        <a:t>شرح وظایف</a:t>
                      </a:r>
                      <a:endParaRPr lang="en-US" sz="1400" b="1" dirty="0">
                        <a:effectLst/>
                        <a:latin typeface="IranNastaliq" panose="02020505000000020003" pitchFamily="18" charset="0"/>
                        <a:ea typeface="Calibri" panose="020F0502020204030204" pitchFamily="34" charset="0"/>
                        <a:cs typeface="B Mitra" panose="00000400000000000000" pitchFamily="2" charset="-78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cell3D prstMaterial="dkEdge">
                      <a:bevel prst="coolSlant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3044873957"/>
                  </a:ext>
                </a:extLst>
              </a:tr>
              <a:tr h="224685">
                <a:tc vMerge="1"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1600" b="0" dirty="0">
                        <a:effectLst/>
                        <a:latin typeface="IranNastaliq" panose="02020505000000020003" pitchFamily="18" charset="0"/>
                        <a:ea typeface="Calibri" panose="020F0502020204030204" pitchFamily="34" charset="0"/>
                        <a:cs typeface="B Mitra" panose="00000400000000000000" pitchFamily="2" charset="-78"/>
                      </a:endParaRPr>
                    </a:p>
                  </a:txBody>
                  <a:tcPr marL="68580" marR="68580" marT="0" marB="0" anchor="ctr">
                    <a:cell3D prstMaterial="dkEdge">
                      <a:bevel prst="coolSlant"/>
                      <a:lightRig rig="flood" dir="t"/>
                    </a:cell3D>
                  </a:tcPr>
                </a:tc>
                <a:tc vMerge="1"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1600" b="0" dirty="0">
                        <a:effectLst/>
                        <a:latin typeface="IranNastaliq" panose="02020505000000020003" pitchFamily="18" charset="0"/>
                        <a:ea typeface="Calibri" panose="020F0502020204030204" pitchFamily="34" charset="0"/>
                        <a:cs typeface="B Mitra" panose="00000400000000000000" pitchFamily="2" charset="-78"/>
                      </a:endParaRPr>
                    </a:p>
                  </a:txBody>
                  <a:tcPr marL="68580" marR="68580" marT="0" marB="0" anchor="ctr">
                    <a:lnR>
                      <a:noFill/>
                    </a:lnR>
                    <a:cell3D prstMaterial="dkEdge">
                      <a:bevel prst="coolSlant"/>
                      <a:lightRig rig="flood" dir="t"/>
                    </a:cell3D>
                  </a:tcPr>
                </a:tc>
                <a:tc vMerge="1"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1600" b="0" dirty="0">
                        <a:effectLst/>
                        <a:latin typeface="IranNastaliq" panose="02020505000000020003" pitchFamily="18" charset="0"/>
                        <a:ea typeface="Calibri" panose="020F0502020204030204" pitchFamily="34" charset="0"/>
                        <a:cs typeface="IranNastaliq" panose="02020505000000020003" pitchFamily="18" charset="0"/>
                      </a:endParaRPr>
                    </a:p>
                  </a:txBody>
                  <a:tcPr marL="68580" marR="68580" marT="0" marB="0" anchor="ctr">
                    <a:cell3D prstMaterial="dkEdge">
                      <a:bevel prst="coolSlant"/>
                      <a:lightRig rig="flood" dir="t"/>
                    </a:cell3D>
                  </a:tcPr>
                </a:tc>
                <a:tc rowSpan="6"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2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sz="1400" b="0" dirty="0" smtClean="0">
                          <a:effectLst/>
                          <a:latin typeface="IranNastaliq" panose="02020505000000020003" pitchFamily="18" charset="0"/>
                          <a:ea typeface="Calibri" panose="020F0502020204030204" pitchFamily="34" charset="0"/>
                          <a:cs typeface="B Mitra" panose="00000400000000000000" pitchFamily="2" charset="-78"/>
                        </a:rPr>
                        <a:t>نظارت بر خدمات فروش انشعاب برق و خدمات پس از فروش -نظارت بر توسعه شبکه و تامین برق متقاضیان -نظارت بر تامین روشنایی معابر شهری و روستایی -نظارت بر تعمیرات و نگهداری شبکه توزیع برق- نظارت بر اجرای پر.وژه های تعریف شده امورها و پیگیری رفع مشکلات و چالشها و بهره گیری از فرصتها برای ارائه خدمات مطلوب به مشترکین و مردم</a:t>
                      </a:r>
                      <a:endParaRPr lang="en-US" sz="1400" b="0" dirty="0" smtClean="0">
                        <a:effectLst/>
                        <a:latin typeface="IranNastaliq" panose="02020505000000020003" pitchFamily="18" charset="0"/>
                        <a:ea typeface="Calibri" panose="020F0502020204030204" pitchFamily="34" charset="0"/>
                        <a:cs typeface="B Mitra" panose="00000400000000000000" pitchFamily="2" charset="-78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cell3D prstMaterial="dkEdge">
                      <a:bevel prst="coolSlant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1712817813"/>
                  </a:ext>
                </a:extLst>
              </a:tr>
              <a:tr h="609600"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1400" b="1" dirty="0">
                          <a:effectLst/>
                          <a:latin typeface="IranNastaliq" panose="02020505000000020003" pitchFamily="18" charset="0"/>
                          <a:cs typeface="B Mitra" panose="00000400000000000000" pitchFamily="2" charset="-78"/>
                        </a:rPr>
                        <a:t>سمت</a:t>
                      </a:r>
                      <a:endParaRPr lang="en-US" sz="1400" b="1" dirty="0">
                        <a:effectLst/>
                        <a:latin typeface="IranNastaliq" panose="02020505000000020003" pitchFamily="18" charset="0"/>
                        <a:ea typeface="Calibri" panose="020F0502020204030204" pitchFamily="34" charset="0"/>
                        <a:cs typeface="B Mitra" panose="00000400000000000000" pitchFamily="2" charset="-78"/>
                      </a:endParaRPr>
                    </a:p>
                  </a:txBody>
                  <a:tcPr marL="68580" marR="68580" marT="0" marB="0"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1400" b="1" kern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B Mitra" panose="00000400000000000000" pitchFamily="2" charset="-78"/>
                        </a:rPr>
                        <a:t>رئيس اداره برق کشکوئيه</a:t>
                      </a:r>
                      <a:endParaRPr lang="en-US" sz="1400" b="1" kern="12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B Mitra" panose="00000400000000000000" pitchFamily="2" charset="-78"/>
                      </a:endParaRPr>
                    </a:p>
                  </a:txBody>
                  <a:tcPr marL="68580" marR="68580" marT="0" marB="0" anchor="ctr">
                    <a:lnR>
                      <a:noFill/>
                    </a:lnR>
                    <a:cell3D prstMaterial="dkEdge">
                      <a:bevel prst="coolSlant"/>
                      <a:lightRig rig="flood" dir="t"/>
                    </a:cell3D>
                  </a:tcPr>
                </a:tc>
                <a:tc vMerge="1">
                  <a:txBody>
                    <a:bodyPr/>
                    <a:lstStyle/>
                    <a:p>
                      <a:pPr rtl="1"/>
                      <a:endParaRPr lang="fa-I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rtl="1"/>
                      <a:endParaRPr lang="fa-I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18468985"/>
                  </a:ext>
                </a:extLst>
              </a:tr>
              <a:tr h="692728"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1400" b="1" dirty="0">
                          <a:effectLst/>
                          <a:latin typeface="IranNastaliq" panose="02020505000000020003" pitchFamily="18" charset="0"/>
                          <a:cs typeface="B Mitra" panose="00000400000000000000" pitchFamily="2" charset="-78"/>
                        </a:rPr>
                        <a:t>شماره تماس دفتر</a:t>
                      </a:r>
                      <a:endParaRPr lang="en-US" sz="1400" b="1" dirty="0">
                        <a:effectLst/>
                        <a:latin typeface="IranNastaliq" panose="02020505000000020003" pitchFamily="18" charset="0"/>
                        <a:ea typeface="Calibri" panose="020F0502020204030204" pitchFamily="34" charset="0"/>
                        <a:cs typeface="B Mitra" panose="00000400000000000000" pitchFamily="2" charset="-78"/>
                      </a:endParaRPr>
                    </a:p>
                  </a:txBody>
                  <a:tcPr marL="68580" marR="68580" marT="0" marB="0"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B Mitra" panose="00000400000000000000" pitchFamily="2" charset="-78"/>
                        </a:rPr>
                        <a:t>34172225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Mitra" panose="00000400000000000000" pitchFamily="2" charset="-78"/>
                      </a:endParaRPr>
                    </a:p>
                  </a:txBody>
                  <a:tcPr marL="68580" marR="68580" marT="0" marB="0" anchor="ctr">
                    <a:lnR>
                      <a:noFill/>
                    </a:lnR>
                    <a:cell3D prstMaterial="dkEdge">
                      <a:bevel prst="coolSlant"/>
                      <a:lightRig rig="flood" dir="t"/>
                    </a:cell3D>
                  </a:tcPr>
                </a:tc>
                <a:tc vMerge="1">
                  <a:txBody>
                    <a:bodyPr/>
                    <a:lstStyle/>
                    <a:p>
                      <a:pPr algn="ct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1600" b="0" kern="1200" dirty="0">
                        <a:solidFill>
                          <a:schemeClr val="tx1"/>
                        </a:solidFill>
                        <a:effectLst/>
                        <a:latin typeface="Bookman Old Style" panose="02050604050505020204" pitchFamily="18" charset="0"/>
                        <a:ea typeface="+mn-ea"/>
                        <a:cs typeface="B Mitra" panose="00000400000000000000" pitchFamily="2" charset="-78"/>
                      </a:endParaRPr>
                    </a:p>
                  </a:txBody>
                  <a:tcPr marL="68580" marR="68580" marT="0" marB="0" anchor="ctr">
                    <a:cell3D prstMaterial="dkEdge">
                      <a:bevel prst="coolSlant"/>
                      <a:lightRig rig="flood" dir="t"/>
                    </a:cell3D>
                  </a:tcPr>
                </a:tc>
                <a:tc vMerge="1">
                  <a:txBody>
                    <a:bodyPr/>
                    <a:lstStyle/>
                    <a:p>
                      <a:pPr algn="ct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Mitra" panose="00000400000000000000" pitchFamily="2" charset="-78"/>
                      </a:endParaRPr>
                    </a:p>
                  </a:txBody>
                  <a:tcPr marL="68580" marR="68580" marT="0" marB="0" anchor="ctr">
                    <a:cell3D prstMaterial="dkEdge">
                      <a:bevel prst="coolSlant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1571383134"/>
                  </a:ext>
                </a:extLst>
              </a:tr>
              <a:tr h="692727"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1400" b="1" dirty="0">
                          <a:effectLst/>
                          <a:latin typeface="IranNastaliq" panose="02020505000000020003" pitchFamily="18" charset="0"/>
                          <a:cs typeface="B Mitra" panose="00000400000000000000" pitchFamily="2" charset="-78"/>
                        </a:rPr>
                        <a:t>آدرس ايميل</a:t>
                      </a:r>
                      <a:endParaRPr lang="en-US" sz="1400" b="1" dirty="0">
                        <a:effectLst/>
                        <a:latin typeface="IranNastaliq" panose="02020505000000020003" pitchFamily="18" charset="0"/>
                        <a:ea typeface="Calibri" panose="020F0502020204030204" pitchFamily="34" charset="0"/>
                        <a:cs typeface="B Mitra" panose="00000400000000000000" pitchFamily="2" charset="-78"/>
                      </a:endParaRPr>
                    </a:p>
                  </a:txBody>
                  <a:tcPr marL="68580" marR="68580" marT="0" marB="0"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B Mitra" panose="00000400000000000000" pitchFamily="2" charset="-78"/>
                        </a:rPr>
                        <a:t>-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Mitra" panose="00000400000000000000" pitchFamily="2" charset="-78"/>
                      </a:endParaRPr>
                    </a:p>
                  </a:txBody>
                  <a:tcPr marL="68580" marR="68580" marT="0" marB="0" anchor="ctr">
                    <a:lnR>
                      <a:noFill/>
                    </a:lnR>
                    <a:cell3D prstMaterial="dkEdge">
                      <a:bevel prst="coolSlant"/>
                      <a:lightRig rig="flood" dir="t"/>
                    </a:cell3D>
                  </a:tcPr>
                </a:tc>
                <a:tc vMerge="1">
                  <a:txBody>
                    <a:bodyPr/>
                    <a:lstStyle/>
                    <a:p>
                      <a:pPr algn="ct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1600" b="0" dirty="0">
                        <a:effectLst/>
                        <a:latin typeface="Bookman Old Style" panose="02050604050505020204" pitchFamily="18" charset="0"/>
                        <a:ea typeface="Calibri" panose="020F0502020204030204" pitchFamily="34" charset="0"/>
                        <a:cs typeface="+mj-cs"/>
                      </a:endParaRPr>
                    </a:p>
                  </a:txBody>
                  <a:tcPr marL="68580" marR="68580" marT="0" marB="0" anchor="ctr">
                    <a:cell3D prstMaterial="dkEdge">
                      <a:bevel prst="coolSlant"/>
                      <a:lightRig rig="flood" dir="t"/>
                    </a:cell3D>
                  </a:tcPr>
                </a:tc>
                <a:tc vMerge="1">
                  <a:txBody>
                    <a:bodyPr/>
                    <a:lstStyle/>
                    <a:p>
                      <a:pPr algn="ct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Mitra" panose="00000400000000000000" pitchFamily="2" charset="-78"/>
                      </a:endParaRPr>
                    </a:p>
                  </a:txBody>
                  <a:tcPr marL="68580" marR="68580" marT="0" marB="0" anchor="ctr">
                    <a:cell3D prstMaterial="dkEdge">
                      <a:bevel prst="coolSlant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593900598"/>
                  </a:ext>
                </a:extLst>
              </a:tr>
              <a:tr h="692727"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1400" b="1" dirty="0">
                          <a:effectLst/>
                          <a:latin typeface="IranNastaliq" panose="02020505000000020003" pitchFamily="18" charset="0"/>
                          <a:cs typeface="B Mitra" panose="00000400000000000000" pitchFamily="2" charset="-78"/>
                        </a:rPr>
                        <a:t>آدرس شرکت</a:t>
                      </a:r>
                      <a:endParaRPr lang="en-US" sz="1400" b="1" dirty="0">
                        <a:effectLst/>
                        <a:latin typeface="IranNastaliq" panose="02020505000000020003" pitchFamily="18" charset="0"/>
                        <a:ea typeface="Calibri" panose="020F0502020204030204" pitchFamily="34" charset="0"/>
                        <a:cs typeface="B Mitra" panose="00000400000000000000" pitchFamily="2" charset="-78"/>
                      </a:endParaRPr>
                    </a:p>
                  </a:txBody>
                  <a:tcPr marL="68580" marR="68580" marT="0" marB="0"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1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B Mitra" panose="00000400000000000000" pitchFamily="2" charset="-78"/>
                        </a:rPr>
                        <a:t>کشکوئيه-ميدان علي ابن ابيطالب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Mitra" panose="00000400000000000000" pitchFamily="2" charset="-78"/>
                      </a:endParaRPr>
                    </a:p>
                  </a:txBody>
                  <a:tcPr marL="68580" marR="68580" marT="0" marB="0" anchor="ctr">
                    <a:lnR>
                      <a:noFill/>
                    </a:lnR>
                    <a:cell3D prstMaterial="dkEdge">
                      <a:bevel prst="coolSlant"/>
                      <a:lightRig rig="flood" dir="t"/>
                    </a:cell3D>
                  </a:tcPr>
                </a:tc>
                <a:tc vMerge="1"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1600" b="0" dirty="0">
                        <a:effectLst/>
                        <a:latin typeface="IranNastaliq" panose="02020505000000020003" pitchFamily="18" charset="0"/>
                        <a:ea typeface="Calibri" panose="020F0502020204030204" pitchFamily="34" charset="0"/>
                        <a:cs typeface="IranNastaliq" panose="02020505000000020003" pitchFamily="18" charset="0"/>
                      </a:endParaRPr>
                    </a:p>
                  </a:txBody>
                  <a:tcPr marL="68580" marR="68580" marT="0" marB="0" anchor="ctr">
                    <a:cell3D prstMaterial="dkEdge">
                      <a:bevel prst="coolSlant"/>
                      <a:lightRig rig="flood" dir="t"/>
                    </a:cell3D>
                  </a:tcPr>
                </a:tc>
                <a:tc vMerge="1"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Mitra" panose="00000400000000000000" pitchFamily="2" charset="-78"/>
                      </a:endParaRPr>
                    </a:p>
                  </a:txBody>
                  <a:tcPr marL="68580" marR="68580" marT="0" marB="0" anchor="ctr">
                    <a:cell3D prstMaterial="dkEdge">
                      <a:bevel prst="coolSlant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2420023280"/>
                  </a:ext>
                </a:extLst>
              </a:tr>
              <a:tr h="1017000"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1400" b="1" dirty="0" smtClean="0">
                          <a:effectLst/>
                          <a:latin typeface="IranNastaliq" panose="02020505000000020003" pitchFamily="18" charset="0"/>
                          <a:cs typeface="B Mitra" panose="00000400000000000000" pitchFamily="2" charset="-78"/>
                        </a:rPr>
                        <a:t>مدرک تحصیلی</a:t>
                      </a:r>
                      <a:endParaRPr lang="en-US" sz="1400" b="1" dirty="0">
                        <a:effectLst/>
                        <a:latin typeface="IranNastaliq" panose="02020505000000020003" pitchFamily="18" charset="0"/>
                        <a:ea typeface="Calibri" panose="020F0502020204030204" pitchFamily="34" charset="0"/>
                        <a:cs typeface="B Mitra" panose="00000400000000000000" pitchFamily="2" charset="-78"/>
                      </a:endParaRPr>
                    </a:p>
                  </a:txBody>
                  <a:tcPr marL="68580" marR="68580" marT="0" marB="0"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sz="1400" b="0" dirty="0" smtClean="0">
                          <a:effectLst/>
                          <a:latin typeface="IranNastaliq" panose="02020505000000020003" pitchFamily="18" charset="0"/>
                          <a:cs typeface="B Mitra" panose="00000400000000000000" pitchFamily="2" charset="-78"/>
                        </a:rPr>
                        <a:t>فوق لیسانس</a:t>
                      </a:r>
                      <a:r>
                        <a:rPr lang="fa-IR" sz="1400" b="0" baseline="0" dirty="0" smtClean="0">
                          <a:effectLst/>
                          <a:latin typeface="IranNastaliq" panose="02020505000000020003" pitchFamily="18" charset="0"/>
                          <a:cs typeface="B Mitra" panose="00000400000000000000" pitchFamily="2" charset="-78"/>
                        </a:rPr>
                        <a:t> برق قدرت</a:t>
                      </a:r>
                      <a:endParaRPr lang="en-US" sz="1400" b="0" dirty="0" smtClean="0">
                        <a:effectLst/>
                        <a:latin typeface="IranNastaliq" panose="02020505000000020003" pitchFamily="18" charset="0"/>
                        <a:cs typeface="B Mitra" panose="00000400000000000000" pitchFamily="2" charset="-78"/>
                      </a:endParaRPr>
                    </a:p>
                  </a:txBody>
                  <a:tcPr marL="68580" marR="68580" marT="0" marB="0" anchor="ctr">
                    <a:lnR>
                      <a:noFill/>
                    </a:lnR>
                    <a:cell3D prstMaterial="dkEdge">
                      <a:bevel prst="coolSlant"/>
                      <a:lightRig rig="flood" dir="t"/>
                    </a:cell3D>
                  </a:tcPr>
                </a:tc>
                <a:tc vMerge="1"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b="0" dirty="0" smtClean="0">
                        <a:effectLst/>
                        <a:latin typeface="IranNastaliq" panose="02020505000000020003" pitchFamily="18" charset="0"/>
                        <a:cs typeface="IranNastaliq" panose="02020505000000020003" pitchFamily="18" charset="0"/>
                      </a:endParaRPr>
                    </a:p>
                  </a:txBody>
                  <a:tcPr marL="68580" marR="68580" marT="0" marB="0" anchor="ctr">
                    <a:cell3D prstMaterial="dkEdge">
                      <a:bevel prst="coolSlant"/>
                      <a:lightRig rig="flood" dir="t"/>
                    </a:cell3D>
                  </a:tcPr>
                </a:tc>
                <a:tc vMerge="1"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b="1" dirty="0" smtClean="0">
                        <a:effectLst/>
                        <a:cs typeface="B Mitra" panose="00000400000000000000" pitchFamily="2" charset="-78"/>
                      </a:endParaRPr>
                    </a:p>
                  </a:txBody>
                  <a:tcPr marL="68580" marR="68580" marT="0" marB="0" anchor="ctr">
                    <a:cell3D prstMaterial="dkEdge">
                      <a:bevel prst="coolSlant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2531671055"/>
                  </a:ext>
                </a:extLst>
              </a:tr>
            </a:tbl>
          </a:graphicData>
        </a:graphic>
      </p:graphicFrame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745" y="85434"/>
            <a:ext cx="2702291" cy="54692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390"/>
          <a:stretch/>
        </p:blipFill>
        <p:spPr>
          <a:xfrm>
            <a:off x="10358576" y="219503"/>
            <a:ext cx="1659206" cy="18919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22969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19503"/>
            <a:ext cx="10358576" cy="1891966"/>
          </a:xfrm>
          <a:prstGeom prst="rect">
            <a:avLst/>
          </a:prstGeom>
          <a:noFill/>
        </p:spPr>
      </p:pic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98722631"/>
              </p:ext>
            </p:extLst>
          </p:nvPr>
        </p:nvGraphicFramePr>
        <p:xfrm>
          <a:off x="151745" y="2245538"/>
          <a:ext cx="11866037" cy="4437971"/>
        </p:xfrm>
        <a:graphic>
          <a:graphicData uri="http://schemas.openxmlformats.org/drawingml/2006/table">
            <a:tbl>
              <a:tblPr rtl="1" firstRow="1" firstCol="1" bandRow="1">
                <a:tableStyleId>{2D5ABB26-0587-4C30-8999-92F81FD0307C}</a:tableStyleId>
              </a:tblPr>
              <a:tblGrid>
                <a:gridCol w="2097927">
                  <a:extLst>
                    <a:ext uri="{9D8B030D-6E8A-4147-A177-3AD203B41FA5}">
                      <a16:colId xmlns:a16="http://schemas.microsoft.com/office/drawing/2014/main" val="115689846"/>
                    </a:ext>
                  </a:extLst>
                </a:gridCol>
                <a:gridCol w="4239491">
                  <a:extLst>
                    <a:ext uri="{9D8B030D-6E8A-4147-A177-3AD203B41FA5}">
                      <a16:colId xmlns:a16="http://schemas.microsoft.com/office/drawing/2014/main" val="1788741946"/>
                    </a:ext>
                  </a:extLst>
                </a:gridCol>
                <a:gridCol w="360219">
                  <a:extLst>
                    <a:ext uri="{9D8B030D-6E8A-4147-A177-3AD203B41FA5}">
                      <a16:colId xmlns:a16="http://schemas.microsoft.com/office/drawing/2014/main" val="234578447"/>
                    </a:ext>
                  </a:extLst>
                </a:gridCol>
                <a:gridCol w="5168400">
                  <a:extLst>
                    <a:ext uri="{9D8B030D-6E8A-4147-A177-3AD203B41FA5}">
                      <a16:colId xmlns:a16="http://schemas.microsoft.com/office/drawing/2014/main" val="2312344663"/>
                    </a:ext>
                  </a:extLst>
                </a:gridCol>
              </a:tblGrid>
              <a:tr h="508504">
                <a:tc rowSpan="2"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1400" b="1" dirty="0">
                          <a:effectLst/>
                          <a:latin typeface="IranNastaliq" panose="02020505000000020003" pitchFamily="18" charset="0"/>
                          <a:cs typeface="B Mitra" panose="00000400000000000000" pitchFamily="2" charset="-78"/>
                        </a:rPr>
                        <a:t>نام و نام خانوادگي</a:t>
                      </a:r>
                      <a:endParaRPr lang="en-US" sz="1400" b="1" dirty="0">
                        <a:effectLst/>
                        <a:latin typeface="IranNastaliq" panose="02020505000000020003" pitchFamily="18" charset="0"/>
                        <a:ea typeface="Calibri" panose="020F0502020204030204" pitchFamily="34" charset="0"/>
                        <a:cs typeface="B Mitra" panose="00000400000000000000" pitchFamily="2" charset="-78"/>
                      </a:endParaRPr>
                    </a:p>
                  </a:txBody>
                  <a:tcPr marL="68580" marR="68580" marT="0" marB="0" anchor="ctr">
                    <a:cell3D prstMaterial="dkEdge">
                      <a:bevel prst="coolSlant"/>
                      <a:lightRig rig="flood" dir="t"/>
                    </a:cell3D>
                  </a:tcPr>
                </a:tc>
                <a:tc rowSpan="2"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1400" b="1" kern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B Mitra" panose="00000400000000000000" pitchFamily="2" charset="-78"/>
                        </a:rPr>
                        <a:t> محمدحسين باقرپور</a:t>
                      </a:r>
                      <a:endParaRPr lang="en-US" sz="1400" b="1" kern="12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B Mitra" panose="00000400000000000000" pitchFamily="2" charset="-78"/>
                      </a:endParaRPr>
                    </a:p>
                  </a:txBody>
                  <a:tcPr marL="68580" marR="68580" marT="0" marB="0" anchor="ctr">
                    <a:lnR>
                      <a:noFill/>
                    </a:lnR>
                    <a:cell3D prstMaterial="dkEdge">
                      <a:bevel prst="coolSlant"/>
                      <a:lightRig rig="flood" dir="t"/>
                    </a:cell3D>
                  </a:tcPr>
                </a:tc>
                <a:tc rowSpan="7"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1400" b="0" dirty="0">
                        <a:effectLst/>
                        <a:latin typeface="IranNastaliq" panose="02020505000000020003" pitchFamily="18" charset="0"/>
                        <a:ea typeface="Calibri" panose="020F0502020204030204" pitchFamily="34" charset="0"/>
                        <a:cs typeface="B Mitra" panose="00000400000000000000" pitchFamily="2" charset="-78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1400" b="1" dirty="0" smtClean="0">
                          <a:effectLst/>
                          <a:latin typeface="IranNastaliq" panose="02020505000000020003" pitchFamily="18" charset="0"/>
                          <a:ea typeface="Calibri" panose="020F0502020204030204" pitchFamily="34" charset="0"/>
                          <a:cs typeface="B Mitra" panose="00000400000000000000" pitchFamily="2" charset="-78"/>
                        </a:rPr>
                        <a:t>شرح وظایف</a:t>
                      </a:r>
                      <a:endParaRPr lang="en-US" sz="1400" b="1" dirty="0">
                        <a:effectLst/>
                        <a:latin typeface="IranNastaliq" panose="02020505000000020003" pitchFamily="18" charset="0"/>
                        <a:ea typeface="Calibri" panose="020F0502020204030204" pitchFamily="34" charset="0"/>
                        <a:cs typeface="B Mitra" panose="00000400000000000000" pitchFamily="2" charset="-78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cell3D prstMaterial="dkEdge">
                      <a:bevel prst="coolSlant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3044873957"/>
                  </a:ext>
                </a:extLst>
              </a:tr>
              <a:tr h="224685">
                <a:tc vMerge="1"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1600" b="0" dirty="0">
                        <a:effectLst/>
                        <a:latin typeface="IranNastaliq" panose="02020505000000020003" pitchFamily="18" charset="0"/>
                        <a:ea typeface="Calibri" panose="020F0502020204030204" pitchFamily="34" charset="0"/>
                        <a:cs typeface="B Mitra" panose="00000400000000000000" pitchFamily="2" charset="-78"/>
                      </a:endParaRPr>
                    </a:p>
                  </a:txBody>
                  <a:tcPr marL="68580" marR="68580" marT="0" marB="0" anchor="ctr">
                    <a:cell3D prstMaterial="dkEdge">
                      <a:bevel prst="coolSlant"/>
                      <a:lightRig rig="flood" dir="t"/>
                    </a:cell3D>
                  </a:tcPr>
                </a:tc>
                <a:tc vMerge="1"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1600" b="0" dirty="0">
                        <a:effectLst/>
                        <a:latin typeface="IranNastaliq" panose="02020505000000020003" pitchFamily="18" charset="0"/>
                        <a:ea typeface="Calibri" panose="020F0502020204030204" pitchFamily="34" charset="0"/>
                        <a:cs typeface="B Mitra" panose="00000400000000000000" pitchFamily="2" charset="-78"/>
                      </a:endParaRPr>
                    </a:p>
                  </a:txBody>
                  <a:tcPr marL="68580" marR="68580" marT="0" marB="0" anchor="ctr">
                    <a:lnR>
                      <a:noFill/>
                    </a:lnR>
                    <a:cell3D prstMaterial="dkEdge">
                      <a:bevel prst="coolSlant"/>
                      <a:lightRig rig="flood" dir="t"/>
                    </a:cell3D>
                  </a:tcPr>
                </a:tc>
                <a:tc vMerge="1"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1600" b="0" dirty="0">
                        <a:effectLst/>
                        <a:latin typeface="IranNastaliq" panose="02020505000000020003" pitchFamily="18" charset="0"/>
                        <a:ea typeface="Calibri" panose="020F0502020204030204" pitchFamily="34" charset="0"/>
                        <a:cs typeface="IranNastaliq" panose="02020505000000020003" pitchFamily="18" charset="0"/>
                      </a:endParaRPr>
                    </a:p>
                  </a:txBody>
                  <a:tcPr marL="68580" marR="68580" marT="0" marB="0" anchor="ctr">
                    <a:cell3D prstMaterial="dkEdge">
                      <a:bevel prst="coolSlant"/>
                      <a:lightRig rig="flood" dir="t"/>
                    </a:cell3D>
                  </a:tcPr>
                </a:tc>
                <a:tc rowSpan="6"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2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sz="1400" b="0" dirty="0" smtClean="0">
                          <a:effectLst/>
                          <a:latin typeface="IranNastaliq" panose="02020505000000020003" pitchFamily="18" charset="0"/>
                          <a:ea typeface="Calibri" panose="020F0502020204030204" pitchFamily="34" charset="0"/>
                          <a:cs typeface="B Mitra" panose="00000400000000000000" pitchFamily="2" charset="-78"/>
                        </a:rPr>
                        <a:t>نظارت بر خدمات فروش انشعاب برق و خدمات پس از فروش -نظارت بر توسعه شبکه و تامین برق متقاضیان -نظارت بر تامین روشنایی معابر شهری و روستایی -نظارت بر تعمیرات و نگهداری شبکه توزیع برق- نظارت بر اجرای پر.وژه های تعریف شده امورها و پیگیری رفع مشکلات و چالشها و بهره گیری از فرصتها برای ارائه خدمات مطلوب به مشترکین و مردم</a:t>
                      </a:r>
                      <a:endParaRPr lang="en-US" sz="1400" b="0" dirty="0" smtClean="0">
                        <a:effectLst/>
                        <a:latin typeface="IranNastaliq" panose="02020505000000020003" pitchFamily="18" charset="0"/>
                        <a:ea typeface="Calibri" panose="020F0502020204030204" pitchFamily="34" charset="0"/>
                        <a:cs typeface="B Mitra" panose="00000400000000000000" pitchFamily="2" charset="-78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cell3D prstMaterial="dkEdge">
                      <a:bevel prst="coolSlant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1712817813"/>
                  </a:ext>
                </a:extLst>
              </a:tr>
              <a:tr h="609600"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1400" b="1" dirty="0">
                          <a:effectLst/>
                          <a:latin typeface="IranNastaliq" panose="02020505000000020003" pitchFamily="18" charset="0"/>
                          <a:cs typeface="B Mitra" panose="00000400000000000000" pitchFamily="2" charset="-78"/>
                        </a:rPr>
                        <a:t>سمت</a:t>
                      </a:r>
                      <a:endParaRPr lang="en-US" sz="1400" b="1" dirty="0">
                        <a:effectLst/>
                        <a:latin typeface="IranNastaliq" panose="02020505000000020003" pitchFamily="18" charset="0"/>
                        <a:ea typeface="Calibri" panose="020F0502020204030204" pitchFamily="34" charset="0"/>
                        <a:cs typeface="B Mitra" panose="00000400000000000000" pitchFamily="2" charset="-78"/>
                      </a:endParaRPr>
                    </a:p>
                  </a:txBody>
                  <a:tcPr marL="68580" marR="68580" marT="0" marB="0"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1400" b="1" kern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B Mitra" panose="00000400000000000000" pitchFamily="2" charset="-78"/>
                        </a:rPr>
                        <a:t>مدير توزيع برق  انار</a:t>
                      </a:r>
                      <a:endParaRPr lang="en-US" sz="1400" b="1" kern="12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B Mitra" panose="00000400000000000000" pitchFamily="2" charset="-78"/>
                      </a:endParaRPr>
                    </a:p>
                  </a:txBody>
                  <a:tcPr marL="68580" marR="68580" marT="0" marB="0" anchor="ctr">
                    <a:lnR>
                      <a:noFill/>
                    </a:lnR>
                    <a:cell3D prstMaterial="dkEdge">
                      <a:bevel prst="coolSlant"/>
                      <a:lightRig rig="flood" dir="t"/>
                    </a:cell3D>
                  </a:tcPr>
                </a:tc>
                <a:tc vMerge="1">
                  <a:txBody>
                    <a:bodyPr/>
                    <a:lstStyle/>
                    <a:p>
                      <a:pPr rtl="1"/>
                      <a:endParaRPr lang="fa-I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rtl="1"/>
                      <a:endParaRPr lang="fa-I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18468985"/>
                  </a:ext>
                </a:extLst>
              </a:tr>
              <a:tr h="692728"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1400" b="1" dirty="0">
                          <a:effectLst/>
                          <a:latin typeface="IranNastaliq" panose="02020505000000020003" pitchFamily="18" charset="0"/>
                          <a:cs typeface="B Mitra" panose="00000400000000000000" pitchFamily="2" charset="-78"/>
                        </a:rPr>
                        <a:t>شماره تماس دفتر</a:t>
                      </a:r>
                      <a:endParaRPr lang="en-US" sz="1400" b="1" dirty="0">
                        <a:effectLst/>
                        <a:latin typeface="IranNastaliq" panose="02020505000000020003" pitchFamily="18" charset="0"/>
                        <a:ea typeface="Calibri" panose="020F0502020204030204" pitchFamily="34" charset="0"/>
                        <a:cs typeface="B Mitra" panose="00000400000000000000" pitchFamily="2" charset="-78"/>
                      </a:endParaRPr>
                    </a:p>
                  </a:txBody>
                  <a:tcPr marL="68580" marR="68580" marT="0" marB="0"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B Mitra" panose="00000400000000000000" pitchFamily="2" charset="-78"/>
                        </a:rPr>
                        <a:t>34382205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Mitra" panose="00000400000000000000" pitchFamily="2" charset="-78"/>
                      </a:endParaRPr>
                    </a:p>
                  </a:txBody>
                  <a:tcPr marL="68580" marR="68580" marT="0" marB="0" anchor="ctr">
                    <a:lnR>
                      <a:noFill/>
                    </a:lnR>
                    <a:cell3D prstMaterial="dkEdge">
                      <a:bevel prst="coolSlant"/>
                      <a:lightRig rig="flood" dir="t"/>
                    </a:cell3D>
                  </a:tcPr>
                </a:tc>
                <a:tc vMerge="1">
                  <a:txBody>
                    <a:bodyPr/>
                    <a:lstStyle/>
                    <a:p>
                      <a:pPr algn="ct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1600" b="0" kern="1200" dirty="0">
                        <a:solidFill>
                          <a:schemeClr val="tx1"/>
                        </a:solidFill>
                        <a:effectLst/>
                        <a:latin typeface="Bookman Old Style" panose="02050604050505020204" pitchFamily="18" charset="0"/>
                        <a:ea typeface="+mn-ea"/>
                        <a:cs typeface="B Mitra" panose="00000400000000000000" pitchFamily="2" charset="-78"/>
                      </a:endParaRPr>
                    </a:p>
                  </a:txBody>
                  <a:tcPr marL="68580" marR="68580" marT="0" marB="0" anchor="ctr">
                    <a:cell3D prstMaterial="dkEdge">
                      <a:bevel prst="coolSlant"/>
                      <a:lightRig rig="flood" dir="t"/>
                    </a:cell3D>
                  </a:tcPr>
                </a:tc>
                <a:tc vMerge="1">
                  <a:txBody>
                    <a:bodyPr/>
                    <a:lstStyle/>
                    <a:p>
                      <a:pPr algn="ct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Mitra" panose="00000400000000000000" pitchFamily="2" charset="-78"/>
                      </a:endParaRPr>
                    </a:p>
                  </a:txBody>
                  <a:tcPr marL="68580" marR="68580" marT="0" marB="0" anchor="ctr">
                    <a:cell3D prstMaterial="dkEdge">
                      <a:bevel prst="coolSlant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1571383134"/>
                  </a:ext>
                </a:extLst>
              </a:tr>
              <a:tr h="692727"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1400" b="1" dirty="0">
                          <a:effectLst/>
                          <a:latin typeface="IranNastaliq" panose="02020505000000020003" pitchFamily="18" charset="0"/>
                          <a:cs typeface="B Mitra" panose="00000400000000000000" pitchFamily="2" charset="-78"/>
                        </a:rPr>
                        <a:t>آدرس ايميل</a:t>
                      </a:r>
                      <a:endParaRPr lang="en-US" sz="1400" b="1" dirty="0">
                        <a:effectLst/>
                        <a:latin typeface="IranNastaliq" panose="02020505000000020003" pitchFamily="18" charset="0"/>
                        <a:ea typeface="Calibri" panose="020F0502020204030204" pitchFamily="34" charset="0"/>
                        <a:cs typeface="B Mitra" panose="00000400000000000000" pitchFamily="2" charset="-78"/>
                      </a:endParaRPr>
                    </a:p>
                  </a:txBody>
                  <a:tcPr marL="68580" marR="68580" marT="0" marB="0"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B Mitra" panose="00000400000000000000" pitchFamily="2" charset="-78"/>
                        </a:rPr>
                        <a:t>m_bagherpoor@nked.co.ir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Mitra" panose="00000400000000000000" pitchFamily="2" charset="-78"/>
                      </a:endParaRPr>
                    </a:p>
                  </a:txBody>
                  <a:tcPr marL="68580" marR="68580" marT="0" marB="0" anchor="ctr">
                    <a:lnR>
                      <a:noFill/>
                    </a:lnR>
                    <a:cell3D prstMaterial="dkEdge">
                      <a:bevel prst="coolSlant"/>
                      <a:lightRig rig="flood" dir="t"/>
                    </a:cell3D>
                  </a:tcPr>
                </a:tc>
                <a:tc vMerge="1">
                  <a:txBody>
                    <a:bodyPr/>
                    <a:lstStyle/>
                    <a:p>
                      <a:pPr algn="ct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1600" b="0" dirty="0">
                        <a:effectLst/>
                        <a:latin typeface="Bookman Old Style" panose="02050604050505020204" pitchFamily="18" charset="0"/>
                        <a:ea typeface="Calibri" panose="020F0502020204030204" pitchFamily="34" charset="0"/>
                        <a:cs typeface="+mj-cs"/>
                      </a:endParaRPr>
                    </a:p>
                  </a:txBody>
                  <a:tcPr marL="68580" marR="68580" marT="0" marB="0" anchor="ctr">
                    <a:cell3D prstMaterial="dkEdge">
                      <a:bevel prst="coolSlant"/>
                      <a:lightRig rig="flood" dir="t"/>
                    </a:cell3D>
                  </a:tcPr>
                </a:tc>
                <a:tc vMerge="1">
                  <a:txBody>
                    <a:bodyPr/>
                    <a:lstStyle/>
                    <a:p>
                      <a:pPr algn="ct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Mitra" panose="00000400000000000000" pitchFamily="2" charset="-78"/>
                      </a:endParaRPr>
                    </a:p>
                  </a:txBody>
                  <a:tcPr marL="68580" marR="68580" marT="0" marB="0" anchor="ctr">
                    <a:cell3D prstMaterial="dkEdge">
                      <a:bevel prst="coolSlant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593900598"/>
                  </a:ext>
                </a:extLst>
              </a:tr>
              <a:tr h="692727"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1400" b="1" dirty="0">
                          <a:effectLst/>
                          <a:latin typeface="IranNastaliq" panose="02020505000000020003" pitchFamily="18" charset="0"/>
                          <a:cs typeface="B Mitra" panose="00000400000000000000" pitchFamily="2" charset="-78"/>
                        </a:rPr>
                        <a:t>آدرس شرکت</a:t>
                      </a:r>
                      <a:endParaRPr lang="en-US" sz="1400" b="1" dirty="0">
                        <a:effectLst/>
                        <a:latin typeface="IranNastaliq" panose="02020505000000020003" pitchFamily="18" charset="0"/>
                        <a:ea typeface="Calibri" panose="020F0502020204030204" pitchFamily="34" charset="0"/>
                        <a:cs typeface="B Mitra" panose="00000400000000000000" pitchFamily="2" charset="-78"/>
                      </a:endParaRPr>
                    </a:p>
                  </a:txBody>
                  <a:tcPr marL="68580" marR="68580" marT="0" marB="0"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1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B Mitra" panose="00000400000000000000" pitchFamily="2" charset="-78"/>
                        </a:rPr>
                        <a:t>انار-بلوار يادگار امام(ره)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Mitra" panose="00000400000000000000" pitchFamily="2" charset="-78"/>
                      </a:endParaRPr>
                    </a:p>
                  </a:txBody>
                  <a:tcPr marL="68580" marR="68580" marT="0" marB="0" anchor="ctr">
                    <a:lnR>
                      <a:noFill/>
                    </a:lnR>
                    <a:cell3D prstMaterial="dkEdge">
                      <a:bevel prst="coolSlant"/>
                      <a:lightRig rig="flood" dir="t"/>
                    </a:cell3D>
                  </a:tcPr>
                </a:tc>
                <a:tc vMerge="1"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1600" b="0" dirty="0">
                        <a:effectLst/>
                        <a:latin typeface="IranNastaliq" panose="02020505000000020003" pitchFamily="18" charset="0"/>
                        <a:ea typeface="Calibri" panose="020F0502020204030204" pitchFamily="34" charset="0"/>
                        <a:cs typeface="IranNastaliq" panose="02020505000000020003" pitchFamily="18" charset="0"/>
                      </a:endParaRPr>
                    </a:p>
                  </a:txBody>
                  <a:tcPr marL="68580" marR="68580" marT="0" marB="0" anchor="ctr">
                    <a:cell3D prstMaterial="dkEdge">
                      <a:bevel prst="coolSlant"/>
                      <a:lightRig rig="flood" dir="t"/>
                    </a:cell3D>
                  </a:tcPr>
                </a:tc>
                <a:tc vMerge="1"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Mitra" panose="00000400000000000000" pitchFamily="2" charset="-78"/>
                      </a:endParaRPr>
                    </a:p>
                  </a:txBody>
                  <a:tcPr marL="68580" marR="68580" marT="0" marB="0" anchor="ctr">
                    <a:cell3D prstMaterial="dkEdge">
                      <a:bevel prst="coolSlant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2420023280"/>
                  </a:ext>
                </a:extLst>
              </a:tr>
              <a:tr h="1017000"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1400" b="1" dirty="0" smtClean="0">
                          <a:effectLst/>
                          <a:latin typeface="IranNastaliq" panose="02020505000000020003" pitchFamily="18" charset="0"/>
                          <a:cs typeface="B Mitra" panose="00000400000000000000" pitchFamily="2" charset="-78"/>
                        </a:rPr>
                        <a:t>مدرک تحصیلی</a:t>
                      </a:r>
                      <a:endParaRPr lang="en-US" sz="1400" b="1" dirty="0">
                        <a:effectLst/>
                        <a:latin typeface="IranNastaliq" panose="02020505000000020003" pitchFamily="18" charset="0"/>
                        <a:ea typeface="Calibri" panose="020F0502020204030204" pitchFamily="34" charset="0"/>
                        <a:cs typeface="B Mitra" panose="00000400000000000000" pitchFamily="2" charset="-78"/>
                      </a:endParaRPr>
                    </a:p>
                  </a:txBody>
                  <a:tcPr marL="68580" marR="68580" marT="0" marB="0"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1400" b="0" dirty="0" smtClean="0">
                          <a:effectLst/>
                          <a:latin typeface="IranNastaliq" panose="02020505000000020003" pitchFamily="18" charset="0"/>
                          <a:cs typeface="B Mitra" panose="00000400000000000000" pitchFamily="2" charset="-78"/>
                        </a:rPr>
                        <a:t>لیسانس</a:t>
                      </a:r>
                      <a:endParaRPr lang="en-US" sz="1400" b="0" dirty="0" smtClean="0">
                        <a:effectLst/>
                        <a:latin typeface="IranNastaliq" panose="02020505000000020003" pitchFamily="18" charset="0"/>
                        <a:cs typeface="B Mitra" panose="00000400000000000000" pitchFamily="2" charset="-78"/>
                      </a:endParaRPr>
                    </a:p>
                  </a:txBody>
                  <a:tcPr marL="68580" marR="68580" marT="0" marB="0" anchor="ctr">
                    <a:lnR>
                      <a:noFill/>
                    </a:lnR>
                    <a:cell3D prstMaterial="dkEdge">
                      <a:bevel prst="coolSlant"/>
                      <a:lightRig rig="flood" dir="t"/>
                    </a:cell3D>
                  </a:tcPr>
                </a:tc>
                <a:tc vMerge="1"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b="0" dirty="0" smtClean="0">
                        <a:effectLst/>
                        <a:latin typeface="IranNastaliq" panose="02020505000000020003" pitchFamily="18" charset="0"/>
                        <a:cs typeface="IranNastaliq" panose="02020505000000020003" pitchFamily="18" charset="0"/>
                      </a:endParaRPr>
                    </a:p>
                  </a:txBody>
                  <a:tcPr marL="68580" marR="68580" marT="0" marB="0" anchor="ctr">
                    <a:cell3D prstMaterial="dkEdge">
                      <a:bevel prst="coolSlant"/>
                      <a:lightRig rig="flood" dir="t"/>
                    </a:cell3D>
                  </a:tcPr>
                </a:tc>
                <a:tc vMerge="1"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b="1" dirty="0" smtClean="0">
                        <a:effectLst/>
                        <a:cs typeface="B Mitra" panose="00000400000000000000" pitchFamily="2" charset="-78"/>
                      </a:endParaRPr>
                    </a:p>
                  </a:txBody>
                  <a:tcPr marL="68580" marR="68580" marT="0" marB="0" anchor="ctr">
                    <a:cell3D prstMaterial="dkEdge">
                      <a:bevel prst="coolSlant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2531671055"/>
                  </a:ext>
                </a:extLst>
              </a:tr>
            </a:tbl>
          </a:graphicData>
        </a:graphic>
      </p:graphicFrame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745" y="85434"/>
            <a:ext cx="2702291" cy="54692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pic>
        <p:nvPicPr>
          <p:cNvPr id="8" name="Picture 7" descr="C:\Users\m_sharifzadeh\Desktop\Untitled.pn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58575" y="85433"/>
            <a:ext cx="1495573" cy="202603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393470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19503"/>
            <a:ext cx="10358576" cy="1891966"/>
          </a:xfrm>
          <a:prstGeom prst="rect">
            <a:avLst/>
          </a:prstGeom>
          <a:noFill/>
        </p:spPr>
      </p:pic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7443339"/>
              </p:ext>
            </p:extLst>
          </p:nvPr>
        </p:nvGraphicFramePr>
        <p:xfrm>
          <a:off x="151745" y="2245538"/>
          <a:ext cx="11866037" cy="4437971"/>
        </p:xfrm>
        <a:graphic>
          <a:graphicData uri="http://schemas.openxmlformats.org/drawingml/2006/table">
            <a:tbl>
              <a:tblPr rtl="1" firstRow="1" firstCol="1" bandRow="1">
                <a:tableStyleId>{2D5ABB26-0587-4C30-8999-92F81FD0307C}</a:tableStyleId>
              </a:tblPr>
              <a:tblGrid>
                <a:gridCol w="2097927">
                  <a:extLst>
                    <a:ext uri="{9D8B030D-6E8A-4147-A177-3AD203B41FA5}">
                      <a16:colId xmlns:a16="http://schemas.microsoft.com/office/drawing/2014/main" val="115689846"/>
                    </a:ext>
                  </a:extLst>
                </a:gridCol>
                <a:gridCol w="4239491">
                  <a:extLst>
                    <a:ext uri="{9D8B030D-6E8A-4147-A177-3AD203B41FA5}">
                      <a16:colId xmlns:a16="http://schemas.microsoft.com/office/drawing/2014/main" val="1788741946"/>
                    </a:ext>
                  </a:extLst>
                </a:gridCol>
                <a:gridCol w="360219">
                  <a:extLst>
                    <a:ext uri="{9D8B030D-6E8A-4147-A177-3AD203B41FA5}">
                      <a16:colId xmlns:a16="http://schemas.microsoft.com/office/drawing/2014/main" val="234578447"/>
                    </a:ext>
                  </a:extLst>
                </a:gridCol>
                <a:gridCol w="5168400">
                  <a:extLst>
                    <a:ext uri="{9D8B030D-6E8A-4147-A177-3AD203B41FA5}">
                      <a16:colId xmlns:a16="http://schemas.microsoft.com/office/drawing/2014/main" val="2312344663"/>
                    </a:ext>
                  </a:extLst>
                </a:gridCol>
              </a:tblGrid>
              <a:tr h="508504">
                <a:tc rowSpan="2"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1400" b="1" dirty="0">
                          <a:effectLst/>
                          <a:latin typeface="IranNastaliq" panose="02020505000000020003" pitchFamily="18" charset="0"/>
                          <a:cs typeface="B Mitra" panose="00000400000000000000" pitchFamily="2" charset="-78"/>
                        </a:rPr>
                        <a:t>نام و نام خانوادگي</a:t>
                      </a:r>
                      <a:endParaRPr lang="en-US" sz="1400" b="1" dirty="0">
                        <a:effectLst/>
                        <a:latin typeface="IranNastaliq" panose="02020505000000020003" pitchFamily="18" charset="0"/>
                        <a:ea typeface="Calibri" panose="020F0502020204030204" pitchFamily="34" charset="0"/>
                        <a:cs typeface="B Mitra" panose="00000400000000000000" pitchFamily="2" charset="-78"/>
                      </a:endParaRPr>
                    </a:p>
                  </a:txBody>
                  <a:tcPr marL="68580" marR="68580" marT="0" marB="0" anchor="ctr">
                    <a:cell3D prstMaterial="dkEdge">
                      <a:bevel prst="coolSlant"/>
                      <a:lightRig rig="flood" dir="t"/>
                    </a:cell3D>
                  </a:tcPr>
                </a:tc>
                <a:tc rowSpan="2"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1400" b="1" kern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B Mitra" panose="00000400000000000000" pitchFamily="2" charset="-78"/>
                        </a:rPr>
                        <a:t> وحيد افشار مزايجاني</a:t>
                      </a:r>
                      <a:endParaRPr lang="en-US" sz="1400" b="1" kern="12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B Mitra" panose="00000400000000000000" pitchFamily="2" charset="-78"/>
                      </a:endParaRPr>
                    </a:p>
                  </a:txBody>
                  <a:tcPr marL="68580" marR="68580" marT="0" marB="0" anchor="ctr">
                    <a:lnR>
                      <a:noFill/>
                    </a:lnR>
                    <a:cell3D prstMaterial="dkEdge">
                      <a:bevel prst="coolSlant"/>
                      <a:lightRig rig="flood" dir="t"/>
                    </a:cell3D>
                  </a:tcPr>
                </a:tc>
                <a:tc rowSpan="7"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1400" b="0" dirty="0">
                        <a:effectLst/>
                        <a:latin typeface="IranNastaliq" panose="02020505000000020003" pitchFamily="18" charset="0"/>
                        <a:ea typeface="Calibri" panose="020F0502020204030204" pitchFamily="34" charset="0"/>
                        <a:cs typeface="B Mitra" panose="00000400000000000000" pitchFamily="2" charset="-78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1400" b="1" dirty="0" smtClean="0">
                          <a:effectLst/>
                          <a:latin typeface="IranNastaliq" panose="02020505000000020003" pitchFamily="18" charset="0"/>
                          <a:ea typeface="Calibri" panose="020F0502020204030204" pitchFamily="34" charset="0"/>
                          <a:cs typeface="B Mitra" panose="00000400000000000000" pitchFamily="2" charset="-78"/>
                        </a:rPr>
                        <a:t>شرح وظایف</a:t>
                      </a:r>
                      <a:endParaRPr lang="en-US" sz="1400" b="1" dirty="0">
                        <a:effectLst/>
                        <a:latin typeface="IranNastaliq" panose="02020505000000020003" pitchFamily="18" charset="0"/>
                        <a:ea typeface="Calibri" panose="020F0502020204030204" pitchFamily="34" charset="0"/>
                        <a:cs typeface="B Mitra" panose="00000400000000000000" pitchFamily="2" charset="-78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cell3D prstMaterial="dkEdge">
                      <a:bevel prst="coolSlant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3044873957"/>
                  </a:ext>
                </a:extLst>
              </a:tr>
              <a:tr h="224685">
                <a:tc vMerge="1"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1600" b="0" dirty="0">
                        <a:effectLst/>
                        <a:latin typeface="IranNastaliq" panose="02020505000000020003" pitchFamily="18" charset="0"/>
                        <a:ea typeface="Calibri" panose="020F0502020204030204" pitchFamily="34" charset="0"/>
                        <a:cs typeface="B Mitra" panose="00000400000000000000" pitchFamily="2" charset="-78"/>
                      </a:endParaRPr>
                    </a:p>
                  </a:txBody>
                  <a:tcPr marL="68580" marR="68580" marT="0" marB="0" anchor="ctr">
                    <a:cell3D prstMaterial="dkEdge">
                      <a:bevel prst="coolSlant"/>
                      <a:lightRig rig="flood" dir="t"/>
                    </a:cell3D>
                  </a:tcPr>
                </a:tc>
                <a:tc vMerge="1"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1600" b="0" dirty="0">
                        <a:effectLst/>
                        <a:latin typeface="IranNastaliq" panose="02020505000000020003" pitchFamily="18" charset="0"/>
                        <a:ea typeface="Calibri" panose="020F0502020204030204" pitchFamily="34" charset="0"/>
                        <a:cs typeface="B Mitra" panose="00000400000000000000" pitchFamily="2" charset="-78"/>
                      </a:endParaRPr>
                    </a:p>
                  </a:txBody>
                  <a:tcPr marL="68580" marR="68580" marT="0" marB="0" anchor="ctr">
                    <a:lnR>
                      <a:noFill/>
                    </a:lnR>
                    <a:cell3D prstMaterial="dkEdge">
                      <a:bevel prst="coolSlant"/>
                      <a:lightRig rig="flood" dir="t"/>
                    </a:cell3D>
                  </a:tcPr>
                </a:tc>
                <a:tc vMerge="1"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1600" b="0" dirty="0">
                        <a:effectLst/>
                        <a:latin typeface="IranNastaliq" panose="02020505000000020003" pitchFamily="18" charset="0"/>
                        <a:ea typeface="Calibri" panose="020F0502020204030204" pitchFamily="34" charset="0"/>
                        <a:cs typeface="IranNastaliq" panose="02020505000000020003" pitchFamily="18" charset="0"/>
                      </a:endParaRPr>
                    </a:p>
                  </a:txBody>
                  <a:tcPr marL="68580" marR="68580" marT="0" marB="0" anchor="ctr">
                    <a:cell3D prstMaterial="dkEdge">
                      <a:bevel prst="coolSlant"/>
                      <a:lightRig rig="flood" dir="t"/>
                    </a:cell3D>
                  </a:tcPr>
                </a:tc>
                <a:tc rowSpan="6"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2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sz="1400" b="0" dirty="0" smtClean="0">
                          <a:effectLst/>
                          <a:latin typeface="IranNastaliq" panose="02020505000000020003" pitchFamily="18" charset="0"/>
                          <a:ea typeface="Calibri" panose="020F0502020204030204" pitchFamily="34" charset="0"/>
                          <a:cs typeface="B Mitra" panose="00000400000000000000" pitchFamily="2" charset="-78"/>
                        </a:rPr>
                        <a:t>نظارت بر خدمات فروش انشعاب برق و خدمات پس از فروش -نظارت بر توسعه شبکه و تامین برق متقاضیان -نظارت بر تامین روشنایی معابر شهری و روستایی -نظارت بر تعمیرات و نگهداری شبکه توزیع برق- نظارت بر اجرای پر.وژه های تعریف شده امورها و پیگیری رفع مشکلات و چالشها و بهره گیری از فرصتها برای ارائه خدمات مطلوب به مشترکین و مردم</a:t>
                      </a:r>
                      <a:endParaRPr lang="en-US" sz="1400" b="0" dirty="0" smtClean="0">
                        <a:effectLst/>
                        <a:latin typeface="IranNastaliq" panose="02020505000000020003" pitchFamily="18" charset="0"/>
                        <a:ea typeface="Calibri" panose="020F0502020204030204" pitchFamily="34" charset="0"/>
                        <a:cs typeface="B Mitra" panose="00000400000000000000" pitchFamily="2" charset="-78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cell3D prstMaterial="dkEdge">
                      <a:bevel prst="coolSlant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1712817813"/>
                  </a:ext>
                </a:extLst>
              </a:tr>
              <a:tr h="609600"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1400" b="1" dirty="0">
                          <a:effectLst/>
                          <a:latin typeface="IranNastaliq" panose="02020505000000020003" pitchFamily="18" charset="0"/>
                          <a:cs typeface="B Mitra" panose="00000400000000000000" pitchFamily="2" charset="-78"/>
                        </a:rPr>
                        <a:t>سمت</a:t>
                      </a:r>
                      <a:endParaRPr lang="en-US" sz="1400" b="1" dirty="0">
                        <a:effectLst/>
                        <a:latin typeface="IranNastaliq" panose="02020505000000020003" pitchFamily="18" charset="0"/>
                        <a:ea typeface="Calibri" panose="020F0502020204030204" pitchFamily="34" charset="0"/>
                        <a:cs typeface="B Mitra" panose="00000400000000000000" pitchFamily="2" charset="-78"/>
                      </a:endParaRPr>
                    </a:p>
                  </a:txBody>
                  <a:tcPr marL="68580" marR="68580" marT="0" marB="0"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1400" b="1" kern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B Mitra" panose="00000400000000000000" pitchFamily="2" charset="-78"/>
                        </a:rPr>
                        <a:t>مدير توزيع برق  شهربابك</a:t>
                      </a:r>
                      <a:endParaRPr lang="en-US" sz="1400" b="1" kern="12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B Mitra" panose="00000400000000000000" pitchFamily="2" charset="-78"/>
                      </a:endParaRPr>
                    </a:p>
                  </a:txBody>
                  <a:tcPr marL="68580" marR="68580" marT="0" marB="0" anchor="ctr">
                    <a:lnR>
                      <a:noFill/>
                    </a:lnR>
                    <a:cell3D prstMaterial="dkEdge">
                      <a:bevel prst="coolSlant"/>
                      <a:lightRig rig="flood" dir="t"/>
                    </a:cell3D>
                  </a:tcPr>
                </a:tc>
                <a:tc vMerge="1">
                  <a:txBody>
                    <a:bodyPr/>
                    <a:lstStyle/>
                    <a:p>
                      <a:pPr rtl="1"/>
                      <a:endParaRPr lang="fa-I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rtl="1"/>
                      <a:endParaRPr lang="fa-I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18468985"/>
                  </a:ext>
                </a:extLst>
              </a:tr>
              <a:tr h="692728"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1400" b="1" dirty="0">
                          <a:effectLst/>
                          <a:latin typeface="IranNastaliq" panose="02020505000000020003" pitchFamily="18" charset="0"/>
                          <a:cs typeface="B Mitra" panose="00000400000000000000" pitchFamily="2" charset="-78"/>
                        </a:rPr>
                        <a:t>شماره تماس دفتر</a:t>
                      </a:r>
                      <a:endParaRPr lang="en-US" sz="1400" b="1" dirty="0">
                        <a:effectLst/>
                        <a:latin typeface="IranNastaliq" panose="02020505000000020003" pitchFamily="18" charset="0"/>
                        <a:ea typeface="Calibri" panose="020F0502020204030204" pitchFamily="34" charset="0"/>
                        <a:cs typeface="B Mitra" panose="00000400000000000000" pitchFamily="2" charset="-78"/>
                      </a:endParaRPr>
                    </a:p>
                  </a:txBody>
                  <a:tcPr marL="68580" marR="68580" marT="0" marB="0"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B Mitra" panose="00000400000000000000" pitchFamily="2" charset="-78"/>
                        </a:rPr>
                        <a:t>34112240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Mitra" panose="00000400000000000000" pitchFamily="2" charset="-78"/>
                      </a:endParaRPr>
                    </a:p>
                  </a:txBody>
                  <a:tcPr marL="68580" marR="68580" marT="0" marB="0" anchor="ctr">
                    <a:lnR>
                      <a:noFill/>
                    </a:lnR>
                    <a:cell3D prstMaterial="dkEdge">
                      <a:bevel prst="coolSlant"/>
                      <a:lightRig rig="flood" dir="t"/>
                    </a:cell3D>
                  </a:tcPr>
                </a:tc>
                <a:tc vMerge="1">
                  <a:txBody>
                    <a:bodyPr/>
                    <a:lstStyle/>
                    <a:p>
                      <a:pPr algn="ct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1600" b="0" kern="1200" dirty="0">
                        <a:solidFill>
                          <a:schemeClr val="tx1"/>
                        </a:solidFill>
                        <a:effectLst/>
                        <a:latin typeface="Bookman Old Style" panose="02050604050505020204" pitchFamily="18" charset="0"/>
                        <a:ea typeface="+mn-ea"/>
                        <a:cs typeface="B Mitra" panose="00000400000000000000" pitchFamily="2" charset="-78"/>
                      </a:endParaRPr>
                    </a:p>
                  </a:txBody>
                  <a:tcPr marL="68580" marR="68580" marT="0" marB="0" anchor="ctr">
                    <a:cell3D prstMaterial="dkEdge">
                      <a:bevel prst="coolSlant"/>
                      <a:lightRig rig="flood" dir="t"/>
                    </a:cell3D>
                  </a:tcPr>
                </a:tc>
                <a:tc vMerge="1">
                  <a:txBody>
                    <a:bodyPr/>
                    <a:lstStyle/>
                    <a:p>
                      <a:pPr algn="ct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Mitra" panose="00000400000000000000" pitchFamily="2" charset="-78"/>
                      </a:endParaRPr>
                    </a:p>
                  </a:txBody>
                  <a:tcPr marL="68580" marR="68580" marT="0" marB="0" anchor="ctr">
                    <a:cell3D prstMaterial="dkEdge">
                      <a:bevel prst="coolSlant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1571383134"/>
                  </a:ext>
                </a:extLst>
              </a:tr>
              <a:tr h="692727"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1400" b="1" dirty="0">
                          <a:effectLst/>
                          <a:latin typeface="IranNastaliq" panose="02020505000000020003" pitchFamily="18" charset="0"/>
                          <a:cs typeface="B Mitra" panose="00000400000000000000" pitchFamily="2" charset="-78"/>
                        </a:rPr>
                        <a:t>آدرس ايميل</a:t>
                      </a:r>
                      <a:endParaRPr lang="en-US" sz="1400" b="1" dirty="0">
                        <a:effectLst/>
                        <a:latin typeface="IranNastaliq" panose="02020505000000020003" pitchFamily="18" charset="0"/>
                        <a:ea typeface="Calibri" panose="020F0502020204030204" pitchFamily="34" charset="0"/>
                        <a:cs typeface="B Mitra" panose="00000400000000000000" pitchFamily="2" charset="-78"/>
                      </a:endParaRPr>
                    </a:p>
                  </a:txBody>
                  <a:tcPr marL="68580" marR="68580" marT="0" marB="0"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B Mitra" panose="00000400000000000000" pitchFamily="2" charset="-78"/>
                        </a:rPr>
                        <a:t>v_afshar@nked.co.i r                    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Mitra" panose="00000400000000000000" pitchFamily="2" charset="-78"/>
                      </a:endParaRPr>
                    </a:p>
                  </a:txBody>
                  <a:tcPr marL="68580" marR="68580" marT="0" marB="0" anchor="ctr">
                    <a:lnR>
                      <a:noFill/>
                    </a:lnR>
                    <a:cell3D prstMaterial="dkEdge">
                      <a:bevel prst="coolSlant"/>
                      <a:lightRig rig="flood" dir="t"/>
                    </a:cell3D>
                  </a:tcPr>
                </a:tc>
                <a:tc vMerge="1">
                  <a:txBody>
                    <a:bodyPr/>
                    <a:lstStyle/>
                    <a:p>
                      <a:pPr algn="ct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1600" b="0" dirty="0">
                        <a:effectLst/>
                        <a:latin typeface="Bookman Old Style" panose="02050604050505020204" pitchFamily="18" charset="0"/>
                        <a:ea typeface="Calibri" panose="020F0502020204030204" pitchFamily="34" charset="0"/>
                        <a:cs typeface="+mj-cs"/>
                      </a:endParaRPr>
                    </a:p>
                  </a:txBody>
                  <a:tcPr marL="68580" marR="68580" marT="0" marB="0" anchor="ctr">
                    <a:cell3D prstMaterial="dkEdge">
                      <a:bevel prst="coolSlant"/>
                      <a:lightRig rig="flood" dir="t"/>
                    </a:cell3D>
                  </a:tcPr>
                </a:tc>
                <a:tc vMerge="1">
                  <a:txBody>
                    <a:bodyPr/>
                    <a:lstStyle/>
                    <a:p>
                      <a:pPr algn="ct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Mitra" panose="00000400000000000000" pitchFamily="2" charset="-78"/>
                      </a:endParaRPr>
                    </a:p>
                  </a:txBody>
                  <a:tcPr marL="68580" marR="68580" marT="0" marB="0" anchor="ctr">
                    <a:cell3D prstMaterial="dkEdge">
                      <a:bevel prst="coolSlant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593900598"/>
                  </a:ext>
                </a:extLst>
              </a:tr>
              <a:tr h="692727"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1400" b="1" dirty="0">
                          <a:effectLst/>
                          <a:latin typeface="IranNastaliq" panose="02020505000000020003" pitchFamily="18" charset="0"/>
                          <a:cs typeface="B Mitra" panose="00000400000000000000" pitchFamily="2" charset="-78"/>
                        </a:rPr>
                        <a:t>آدرس شرکت</a:t>
                      </a:r>
                      <a:endParaRPr lang="en-US" sz="1400" b="1" dirty="0">
                        <a:effectLst/>
                        <a:latin typeface="IranNastaliq" panose="02020505000000020003" pitchFamily="18" charset="0"/>
                        <a:ea typeface="Calibri" panose="020F0502020204030204" pitchFamily="34" charset="0"/>
                        <a:cs typeface="B Mitra" panose="00000400000000000000" pitchFamily="2" charset="-78"/>
                      </a:endParaRPr>
                    </a:p>
                  </a:txBody>
                  <a:tcPr marL="68580" marR="68580" marT="0" marB="0"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1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B Mitra" panose="00000400000000000000" pitchFamily="2" charset="-78"/>
                        </a:rPr>
                        <a:t>شهربابک-خيابان آيت اله خامنه اي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Mitra" panose="00000400000000000000" pitchFamily="2" charset="-78"/>
                      </a:endParaRPr>
                    </a:p>
                  </a:txBody>
                  <a:tcPr marL="68580" marR="68580" marT="0" marB="0" anchor="ctr">
                    <a:lnR>
                      <a:noFill/>
                    </a:lnR>
                    <a:cell3D prstMaterial="dkEdge">
                      <a:bevel prst="coolSlant"/>
                      <a:lightRig rig="flood" dir="t"/>
                    </a:cell3D>
                  </a:tcPr>
                </a:tc>
                <a:tc vMerge="1"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1600" b="0" dirty="0">
                        <a:effectLst/>
                        <a:latin typeface="IranNastaliq" panose="02020505000000020003" pitchFamily="18" charset="0"/>
                        <a:ea typeface="Calibri" panose="020F0502020204030204" pitchFamily="34" charset="0"/>
                        <a:cs typeface="IranNastaliq" panose="02020505000000020003" pitchFamily="18" charset="0"/>
                      </a:endParaRPr>
                    </a:p>
                  </a:txBody>
                  <a:tcPr marL="68580" marR="68580" marT="0" marB="0" anchor="ctr">
                    <a:cell3D prstMaterial="dkEdge">
                      <a:bevel prst="coolSlant"/>
                      <a:lightRig rig="flood" dir="t"/>
                    </a:cell3D>
                  </a:tcPr>
                </a:tc>
                <a:tc vMerge="1"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Mitra" panose="00000400000000000000" pitchFamily="2" charset="-78"/>
                      </a:endParaRPr>
                    </a:p>
                  </a:txBody>
                  <a:tcPr marL="68580" marR="68580" marT="0" marB="0" anchor="ctr">
                    <a:cell3D prstMaterial="dkEdge">
                      <a:bevel prst="coolSlant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2420023280"/>
                  </a:ext>
                </a:extLst>
              </a:tr>
              <a:tr h="1017000"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1400" b="1" dirty="0" smtClean="0">
                          <a:effectLst/>
                          <a:latin typeface="IranNastaliq" panose="02020505000000020003" pitchFamily="18" charset="0"/>
                          <a:cs typeface="B Mitra" panose="00000400000000000000" pitchFamily="2" charset="-78"/>
                        </a:rPr>
                        <a:t>مدرک تحصیلی</a:t>
                      </a:r>
                      <a:endParaRPr lang="en-US" sz="1400" b="1" dirty="0">
                        <a:effectLst/>
                        <a:latin typeface="IranNastaliq" panose="02020505000000020003" pitchFamily="18" charset="0"/>
                        <a:ea typeface="Calibri" panose="020F0502020204030204" pitchFamily="34" charset="0"/>
                        <a:cs typeface="B Mitra" panose="00000400000000000000" pitchFamily="2" charset="-78"/>
                      </a:endParaRPr>
                    </a:p>
                  </a:txBody>
                  <a:tcPr marL="68580" marR="68580" marT="0" marB="0"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1400" b="0" dirty="0" smtClean="0">
                          <a:effectLst/>
                          <a:latin typeface="IranNastaliq" panose="02020505000000020003" pitchFamily="18" charset="0"/>
                          <a:cs typeface="B Mitra" panose="00000400000000000000" pitchFamily="2" charset="-78"/>
                        </a:rPr>
                        <a:t>لیسانس</a:t>
                      </a:r>
                      <a:endParaRPr lang="en-US" sz="1400" b="0" dirty="0" smtClean="0">
                        <a:effectLst/>
                        <a:latin typeface="IranNastaliq" panose="02020505000000020003" pitchFamily="18" charset="0"/>
                        <a:cs typeface="B Mitra" panose="00000400000000000000" pitchFamily="2" charset="-78"/>
                      </a:endParaRPr>
                    </a:p>
                  </a:txBody>
                  <a:tcPr marL="68580" marR="68580" marT="0" marB="0" anchor="ctr">
                    <a:lnR>
                      <a:noFill/>
                    </a:lnR>
                    <a:cell3D prstMaterial="dkEdge">
                      <a:bevel prst="coolSlant"/>
                      <a:lightRig rig="flood" dir="t"/>
                    </a:cell3D>
                  </a:tcPr>
                </a:tc>
                <a:tc vMerge="1"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b="0" dirty="0" smtClean="0">
                        <a:effectLst/>
                        <a:latin typeface="IranNastaliq" panose="02020505000000020003" pitchFamily="18" charset="0"/>
                        <a:cs typeface="IranNastaliq" panose="02020505000000020003" pitchFamily="18" charset="0"/>
                      </a:endParaRPr>
                    </a:p>
                  </a:txBody>
                  <a:tcPr marL="68580" marR="68580" marT="0" marB="0" anchor="ctr">
                    <a:cell3D prstMaterial="dkEdge">
                      <a:bevel prst="coolSlant"/>
                      <a:lightRig rig="flood" dir="t"/>
                    </a:cell3D>
                  </a:tcPr>
                </a:tc>
                <a:tc vMerge="1"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b="1" dirty="0" smtClean="0">
                        <a:effectLst/>
                        <a:cs typeface="B Mitra" panose="00000400000000000000" pitchFamily="2" charset="-78"/>
                      </a:endParaRPr>
                    </a:p>
                  </a:txBody>
                  <a:tcPr marL="68580" marR="68580" marT="0" marB="0" anchor="ctr">
                    <a:cell3D prstMaterial="dkEdge">
                      <a:bevel prst="coolSlant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2531671055"/>
                  </a:ext>
                </a:extLst>
              </a:tr>
            </a:tbl>
          </a:graphicData>
        </a:graphic>
      </p:graphicFrame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745" y="85434"/>
            <a:ext cx="2702291" cy="54692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pic>
        <p:nvPicPr>
          <p:cNvPr id="8" name="Picture 7" descr="C:\Users\m_sharifzadeh\Desktop\روابط عمومی0\عکس مدیران\وحید افشار.jp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58576" y="85434"/>
            <a:ext cx="1517607" cy="202603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358676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19503"/>
            <a:ext cx="10358576" cy="1891966"/>
          </a:xfrm>
          <a:prstGeom prst="rect">
            <a:avLst/>
          </a:prstGeom>
          <a:noFill/>
        </p:spPr>
      </p:pic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352956"/>
              </p:ext>
            </p:extLst>
          </p:nvPr>
        </p:nvGraphicFramePr>
        <p:xfrm>
          <a:off x="151745" y="2245538"/>
          <a:ext cx="11866037" cy="4437971"/>
        </p:xfrm>
        <a:graphic>
          <a:graphicData uri="http://schemas.openxmlformats.org/drawingml/2006/table">
            <a:tbl>
              <a:tblPr rtl="1" firstRow="1" firstCol="1" bandRow="1">
                <a:tableStyleId>{2D5ABB26-0587-4C30-8999-92F81FD0307C}</a:tableStyleId>
              </a:tblPr>
              <a:tblGrid>
                <a:gridCol w="2097927">
                  <a:extLst>
                    <a:ext uri="{9D8B030D-6E8A-4147-A177-3AD203B41FA5}">
                      <a16:colId xmlns:a16="http://schemas.microsoft.com/office/drawing/2014/main" val="115689846"/>
                    </a:ext>
                  </a:extLst>
                </a:gridCol>
                <a:gridCol w="4239491">
                  <a:extLst>
                    <a:ext uri="{9D8B030D-6E8A-4147-A177-3AD203B41FA5}">
                      <a16:colId xmlns:a16="http://schemas.microsoft.com/office/drawing/2014/main" val="1788741946"/>
                    </a:ext>
                  </a:extLst>
                </a:gridCol>
                <a:gridCol w="360219">
                  <a:extLst>
                    <a:ext uri="{9D8B030D-6E8A-4147-A177-3AD203B41FA5}">
                      <a16:colId xmlns:a16="http://schemas.microsoft.com/office/drawing/2014/main" val="234578447"/>
                    </a:ext>
                  </a:extLst>
                </a:gridCol>
                <a:gridCol w="5168400">
                  <a:extLst>
                    <a:ext uri="{9D8B030D-6E8A-4147-A177-3AD203B41FA5}">
                      <a16:colId xmlns:a16="http://schemas.microsoft.com/office/drawing/2014/main" val="2312344663"/>
                    </a:ext>
                  </a:extLst>
                </a:gridCol>
              </a:tblGrid>
              <a:tr h="508504">
                <a:tc rowSpan="2"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1400" b="1" dirty="0">
                          <a:effectLst/>
                          <a:latin typeface="IranNastaliq" panose="02020505000000020003" pitchFamily="18" charset="0"/>
                          <a:cs typeface="B Mitra" panose="00000400000000000000" pitchFamily="2" charset="-78"/>
                        </a:rPr>
                        <a:t>نام و نام خانوادگي</a:t>
                      </a:r>
                      <a:endParaRPr lang="en-US" sz="1400" b="1" dirty="0">
                        <a:effectLst/>
                        <a:latin typeface="IranNastaliq" panose="02020505000000020003" pitchFamily="18" charset="0"/>
                        <a:ea typeface="Calibri" panose="020F0502020204030204" pitchFamily="34" charset="0"/>
                        <a:cs typeface="B Mitra" panose="00000400000000000000" pitchFamily="2" charset="-78"/>
                      </a:endParaRPr>
                    </a:p>
                  </a:txBody>
                  <a:tcPr marL="68580" marR="68580" marT="0" marB="0" anchor="ctr">
                    <a:cell3D prstMaterial="dkEdge">
                      <a:bevel prst="coolSlant"/>
                      <a:lightRig rig="flood" dir="t"/>
                    </a:cell3D>
                  </a:tcPr>
                </a:tc>
                <a:tc rowSpan="2"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1400" b="1" kern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B Mitra" panose="00000400000000000000" pitchFamily="2" charset="-78"/>
                        </a:rPr>
                        <a:t>سعید زمانی</a:t>
                      </a:r>
                      <a:endParaRPr lang="en-US" sz="1400" b="1" kern="12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B Mitra" panose="00000400000000000000" pitchFamily="2" charset="-78"/>
                      </a:endParaRPr>
                    </a:p>
                  </a:txBody>
                  <a:tcPr marL="68580" marR="68580" marT="0" marB="0" anchor="ctr">
                    <a:lnR>
                      <a:noFill/>
                    </a:lnR>
                    <a:cell3D prstMaterial="dkEdge">
                      <a:bevel prst="coolSlant"/>
                      <a:lightRig rig="flood" dir="t"/>
                    </a:cell3D>
                  </a:tcPr>
                </a:tc>
                <a:tc rowSpan="7"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1400" b="0" dirty="0">
                        <a:effectLst/>
                        <a:latin typeface="IranNastaliq" panose="02020505000000020003" pitchFamily="18" charset="0"/>
                        <a:ea typeface="Calibri" panose="020F0502020204030204" pitchFamily="34" charset="0"/>
                        <a:cs typeface="B Mitra" panose="00000400000000000000" pitchFamily="2" charset="-78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1400" b="1" dirty="0" smtClean="0">
                          <a:effectLst/>
                          <a:latin typeface="IranNastaliq" panose="02020505000000020003" pitchFamily="18" charset="0"/>
                          <a:ea typeface="Calibri" panose="020F0502020204030204" pitchFamily="34" charset="0"/>
                          <a:cs typeface="B Mitra" panose="00000400000000000000" pitchFamily="2" charset="-78"/>
                        </a:rPr>
                        <a:t>شرح وظایف</a:t>
                      </a:r>
                      <a:endParaRPr lang="en-US" sz="1400" b="1" dirty="0">
                        <a:effectLst/>
                        <a:latin typeface="IranNastaliq" panose="02020505000000020003" pitchFamily="18" charset="0"/>
                        <a:ea typeface="Calibri" panose="020F0502020204030204" pitchFamily="34" charset="0"/>
                        <a:cs typeface="B Mitra" panose="00000400000000000000" pitchFamily="2" charset="-78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cell3D prstMaterial="dkEdge">
                      <a:bevel prst="coolSlant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3044873957"/>
                  </a:ext>
                </a:extLst>
              </a:tr>
              <a:tr h="224685">
                <a:tc vMerge="1"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1600" b="0" dirty="0">
                        <a:effectLst/>
                        <a:latin typeface="IranNastaliq" panose="02020505000000020003" pitchFamily="18" charset="0"/>
                        <a:ea typeface="Calibri" panose="020F0502020204030204" pitchFamily="34" charset="0"/>
                        <a:cs typeface="B Mitra" panose="00000400000000000000" pitchFamily="2" charset="-78"/>
                      </a:endParaRPr>
                    </a:p>
                  </a:txBody>
                  <a:tcPr marL="68580" marR="68580" marT="0" marB="0" anchor="ctr">
                    <a:cell3D prstMaterial="dkEdge">
                      <a:bevel prst="coolSlant"/>
                      <a:lightRig rig="flood" dir="t"/>
                    </a:cell3D>
                  </a:tcPr>
                </a:tc>
                <a:tc vMerge="1"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1600" b="0" dirty="0">
                        <a:effectLst/>
                        <a:latin typeface="IranNastaliq" panose="02020505000000020003" pitchFamily="18" charset="0"/>
                        <a:ea typeface="Calibri" panose="020F0502020204030204" pitchFamily="34" charset="0"/>
                        <a:cs typeface="B Mitra" panose="00000400000000000000" pitchFamily="2" charset="-78"/>
                      </a:endParaRPr>
                    </a:p>
                  </a:txBody>
                  <a:tcPr marL="68580" marR="68580" marT="0" marB="0" anchor="ctr">
                    <a:lnR>
                      <a:noFill/>
                    </a:lnR>
                    <a:cell3D prstMaterial="dkEdge">
                      <a:bevel prst="coolSlant"/>
                      <a:lightRig rig="flood" dir="t"/>
                    </a:cell3D>
                  </a:tcPr>
                </a:tc>
                <a:tc vMerge="1"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1600" b="0" dirty="0">
                        <a:effectLst/>
                        <a:latin typeface="IranNastaliq" panose="02020505000000020003" pitchFamily="18" charset="0"/>
                        <a:ea typeface="Calibri" panose="020F0502020204030204" pitchFamily="34" charset="0"/>
                        <a:cs typeface="IranNastaliq" panose="02020505000000020003" pitchFamily="18" charset="0"/>
                      </a:endParaRPr>
                    </a:p>
                  </a:txBody>
                  <a:tcPr marL="68580" marR="68580" marT="0" marB="0" anchor="ctr">
                    <a:cell3D prstMaterial="dkEdge">
                      <a:bevel prst="coolSlant"/>
                      <a:lightRig rig="flood" dir="t"/>
                    </a:cell3D>
                  </a:tcPr>
                </a:tc>
                <a:tc rowSpan="6"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2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sz="1400" b="0" dirty="0" smtClean="0">
                          <a:effectLst/>
                          <a:latin typeface="IranNastaliq" panose="02020505000000020003" pitchFamily="18" charset="0"/>
                          <a:ea typeface="Calibri" panose="020F0502020204030204" pitchFamily="34" charset="0"/>
                          <a:cs typeface="B Mitra" panose="00000400000000000000" pitchFamily="2" charset="-78"/>
                        </a:rPr>
                        <a:t>نظارت بر خدمات فروش انشعاب برق و خدمات پس از فروش -نظارت بر توسعه شبکه و تامین برق متقاضیان -نظارت بر تامین روشنایی معابر شهری و روستایی -نظارت بر تعمیرات و نگهداری شبکه توزیع برق- نظارت بر اجرای پر.وژه های تعریف شده امورها و پیگیری رفع مشکلات و چالشها و بهره گیری از فرصتها برای ارائه خدمات مطلوب به مشترکین و مردم</a:t>
                      </a:r>
                      <a:endParaRPr lang="en-US" sz="1400" b="0" dirty="0" smtClean="0">
                        <a:effectLst/>
                        <a:latin typeface="IranNastaliq" panose="02020505000000020003" pitchFamily="18" charset="0"/>
                        <a:ea typeface="Calibri" panose="020F0502020204030204" pitchFamily="34" charset="0"/>
                        <a:cs typeface="B Mitra" panose="00000400000000000000" pitchFamily="2" charset="-78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cell3D prstMaterial="dkEdge">
                      <a:bevel prst="coolSlant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1712817813"/>
                  </a:ext>
                </a:extLst>
              </a:tr>
              <a:tr h="609600"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1400" b="1" dirty="0">
                          <a:effectLst/>
                          <a:latin typeface="IranNastaliq" panose="02020505000000020003" pitchFamily="18" charset="0"/>
                          <a:cs typeface="B Mitra" panose="00000400000000000000" pitchFamily="2" charset="-78"/>
                        </a:rPr>
                        <a:t>سمت</a:t>
                      </a:r>
                      <a:endParaRPr lang="en-US" sz="1400" b="1" dirty="0">
                        <a:effectLst/>
                        <a:latin typeface="IranNastaliq" panose="02020505000000020003" pitchFamily="18" charset="0"/>
                        <a:ea typeface="Calibri" panose="020F0502020204030204" pitchFamily="34" charset="0"/>
                        <a:cs typeface="B Mitra" panose="00000400000000000000" pitchFamily="2" charset="-78"/>
                      </a:endParaRPr>
                    </a:p>
                  </a:txBody>
                  <a:tcPr marL="68580" marR="68580" marT="0" marB="0"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1400" b="1" kern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B Mitra" panose="00000400000000000000" pitchFamily="2" charset="-78"/>
                        </a:rPr>
                        <a:t>مدير توزيع برق زرند</a:t>
                      </a:r>
                      <a:endParaRPr lang="en-US" sz="1400" b="1" kern="12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B Mitra" panose="00000400000000000000" pitchFamily="2" charset="-78"/>
                      </a:endParaRPr>
                    </a:p>
                  </a:txBody>
                  <a:tcPr marL="68580" marR="68580" marT="0" marB="0" anchor="ctr">
                    <a:lnR>
                      <a:noFill/>
                    </a:lnR>
                    <a:cell3D prstMaterial="dkEdge">
                      <a:bevel prst="coolSlant"/>
                      <a:lightRig rig="flood" dir="t"/>
                    </a:cell3D>
                  </a:tcPr>
                </a:tc>
                <a:tc vMerge="1">
                  <a:txBody>
                    <a:bodyPr/>
                    <a:lstStyle/>
                    <a:p>
                      <a:pPr rtl="1"/>
                      <a:endParaRPr lang="fa-I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rtl="1"/>
                      <a:endParaRPr lang="fa-I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18468985"/>
                  </a:ext>
                </a:extLst>
              </a:tr>
              <a:tr h="692728"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1400" b="1" dirty="0">
                          <a:effectLst/>
                          <a:latin typeface="IranNastaliq" panose="02020505000000020003" pitchFamily="18" charset="0"/>
                          <a:cs typeface="B Mitra" panose="00000400000000000000" pitchFamily="2" charset="-78"/>
                        </a:rPr>
                        <a:t>شماره تماس دفتر</a:t>
                      </a:r>
                      <a:endParaRPr lang="en-US" sz="1400" b="1" dirty="0">
                        <a:effectLst/>
                        <a:latin typeface="IranNastaliq" panose="02020505000000020003" pitchFamily="18" charset="0"/>
                        <a:ea typeface="Calibri" panose="020F0502020204030204" pitchFamily="34" charset="0"/>
                        <a:cs typeface="B Mitra" panose="00000400000000000000" pitchFamily="2" charset="-78"/>
                      </a:endParaRPr>
                    </a:p>
                  </a:txBody>
                  <a:tcPr marL="68580" marR="68580" marT="0" marB="0"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B Mitra" panose="00000400000000000000" pitchFamily="2" charset="-78"/>
                        </a:rPr>
                        <a:t>33424203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Mitra" panose="00000400000000000000" pitchFamily="2" charset="-78"/>
                      </a:endParaRPr>
                    </a:p>
                  </a:txBody>
                  <a:tcPr marL="68580" marR="68580" marT="0" marB="0" anchor="ctr">
                    <a:lnR>
                      <a:noFill/>
                    </a:lnR>
                    <a:cell3D prstMaterial="dkEdge">
                      <a:bevel prst="coolSlant"/>
                      <a:lightRig rig="flood" dir="t"/>
                    </a:cell3D>
                  </a:tcPr>
                </a:tc>
                <a:tc vMerge="1">
                  <a:txBody>
                    <a:bodyPr/>
                    <a:lstStyle/>
                    <a:p>
                      <a:pPr algn="ct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1600" b="0" kern="1200" dirty="0">
                        <a:solidFill>
                          <a:schemeClr val="tx1"/>
                        </a:solidFill>
                        <a:effectLst/>
                        <a:latin typeface="Bookman Old Style" panose="02050604050505020204" pitchFamily="18" charset="0"/>
                        <a:ea typeface="+mn-ea"/>
                        <a:cs typeface="B Mitra" panose="00000400000000000000" pitchFamily="2" charset="-78"/>
                      </a:endParaRPr>
                    </a:p>
                  </a:txBody>
                  <a:tcPr marL="68580" marR="68580" marT="0" marB="0" anchor="ctr">
                    <a:cell3D prstMaterial="dkEdge">
                      <a:bevel prst="coolSlant"/>
                      <a:lightRig rig="flood" dir="t"/>
                    </a:cell3D>
                  </a:tcPr>
                </a:tc>
                <a:tc vMerge="1">
                  <a:txBody>
                    <a:bodyPr/>
                    <a:lstStyle/>
                    <a:p>
                      <a:pPr algn="ct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Mitra" panose="00000400000000000000" pitchFamily="2" charset="-78"/>
                      </a:endParaRPr>
                    </a:p>
                  </a:txBody>
                  <a:tcPr marL="68580" marR="68580" marT="0" marB="0" anchor="ctr">
                    <a:cell3D prstMaterial="dkEdge">
                      <a:bevel prst="coolSlant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1571383134"/>
                  </a:ext>
                </a:extLst>
              </a:tr>
              <a:tr h="692727"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1400" b="1" dirty="0">
                          <a:effectLst/>
                          <a:latin typeface="IranNastaliq" panose="02020505000000020003" pitchFamily="18" charset="0"/>
                          <a:cs typeface="B Mitra" panose="00000400000000000000" pitchFamily="2" charset="-78"/>
                        </a:rPr>
                        <a:t>آدرس ايميل</a:t>
                      </a:r>
                      <a:endParaRPr lang="en-US" sz="1400" b="1" dirty="0">
                        <a:effectLst/>
                        <a:latin typeface="IranNastaliq" panose="02020505000000020003" pitchFamily="18" charset="0"/>
                        <a:ea typeface="Calibri" panose="020F0502020204030204" pitchFamily="34" charset="0"/>
                        <a:cs typeface="B Mitra" panose="00000400000000000000" pitchFamily="2" charset="-78"/>
                      </a:endParaRPr>
                    </a:p>
                  </a:txBody>
                  <a:tcPr marL="68580" marR="68580" marT="0" marB="0"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B Mitra" panose="00000400000000000000" pitchFamily="2" charset="-78"/>
                        </a:rPr>
                        <a:t>s_zamani@nked.co.ir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Mitra" panose="00000400000000000000" pitchFamily="2" charset="-78"/>
                      </a:endParaRPr>
                    </a:p>
                  </a:txBody>
                  <a:tcPr marL="68580" marR="68580" marT="0" marB="0" anchor="ctr">
                    <a:lnR>
                      <a:noFill/>
                    </a:lnR>
                    <a:cell3D prstMaterial="dkEdge">
                      <a:bevel prst="coolSlant"/>
                      <a:lightRig rig="flood" dir="t"/>
                    </a:cell3D>
                  </a:tcPr>
                </a:tc>
                <a:tc vMerge="1">
                  <a:txBody>
                    <a:bodyPr/>
                    <a:lstStyle/>
                    <a:p>
                      <a:pPr algn="ct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1600" b="0" dirty="0">
                        <a:effectLst/>
                        <a:latin typeface="Bookman Old Style" panose="02050604050505020204" pitchFamily="18" charset="0"/>
                        <a:ea typeface="Calibri" panose="020F0502020204030204" pitchFamily="34" charset="0"/>
                        <a:cs typeface="+mj-cs"/>
                      </a:endParaRPr>
                    </a:p>
                  </a:txBody>
                  <a:tcPr marL="68580" marR="68580" marT="0" marB="0" anchor="ctr">
                    <a:cell3D prstMaterial="dkEdge">
                      <a:bevel prst="coolSlant"/>
                      <a:lightRig rig="flood" dir="t"/>
                    </a:cell3D>
                  </a:tcPr>
                </a:tc>
                <a:tc vMerge="1">
                  <a:txBody>
                    <a:bodyPr/>
                    <a:lstStyle/>
                    <a:p>
                      <a:pPr algn="ct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Mitra" panose="00000400000000000000" pitchFamily="2" charset="-78"/>
                      </a:endParaRPr>
                    </a:p>
                  </a:txBody>
                  <a:tcPr marL="68580" marR="68580" marT="0" marB="0" anchor="ctr">
                    <a:cell3D prstMaterial="dkEdge">
                      <a:bevel prst="coolSlant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593900598"/>
                  </a:ext>
                </a:extLst>
              </a:tr>
              <a:tr h="692727"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1400" b="1" dirty="0">
                          <a:effectLst/>
                          <a:latin typeface="IranNastaliq" panose="02020505000000020003" pitchFamily="18" charset="0"/>
                          <a:cs typeface="B Mitra" panose="00000400000000000000" pitchFamily="2" charset="-78"/>
                        </a:rPr>
                        <a:t>آدرس شرکت</a:t>
                      </a:r>
                      <a:endParaRPr lang="en-US" sz="1400" b="1" dirty="0">
                        <a:effectLst/>
                        <a:latin typeface="IranNastaliq" panose="02020505000000020003" pitchFamily="18" charset="0"/>
                        <a:ea typeface="Calibri" panose="020F0502020204030204" pitchFamily="34" charset="0"/>
                        <a:cs typeface="B Mitra" panose="00000400000000000000" pitchFamily="2" charset="-78"/>
                      </a:endParaRPr>
                    </a:p>
                  </a:txBody>
                  <a:tcPr marL="68580" marR="68580" marT="0" marB="0"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1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B Mitra" panose="00000400000000000000" pitchFamily="2" charset="-78"/>
                        </a:rPr>
                        <a:t>زرند- بلوار تختي-چهار راه تختي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Mitra" panose="00000400000000000000" pitchFamily="2" charset="-78"/>
                      </a:endParaRPr>
                    </a:p>
                  </a:txBody>
                  <a:tcPr marL="68580" marR="68580" marT="0" marB="0" anchor="ctr">
                    <a:lnR>
                      <a:noFill/>
                    </a:lnR>
                    <a:cell3D prstMaterial="dkEdge">
                      <a:bevel prst="coolSlant"/>
                      <a:lightRig rig="flood" dir="t"/>
                    </a:cell3D>
                  </a:tcPr>
                </a:tc>
                <a:tc vMerge="1"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1600" b="0" dirty="0">
                        <a:effectLst/>
                        <a:latin typeface="IranNastaliq" panose="02020505000000020003" pitchFamily="18" charset="0"/>
                        <a:ea typeface="Calibri" panose="020F0502020204030204" pitchFamily="34" charset="0"/>
                        <a:cs typeface="IranNastaliq" panose="02020505000000020003" pitchFamily="18" charset="0"/>
                      </a:endParaRPr>
                    </a:p>
                  </a:txBody>
                  <a:tcPr marL="68580" marR="68580" marT="0" marB="0" anchor="ctr">
                    <a:cell3D prstMaterial="dkEdge">
                      <a:bevel prst="coolSlant"/>
                      <a:lightRig rig="flood" dir="t"/>
                    </a:cell3D>
                  </a:tcPr>
                </a:tc>
                <a:tc vMerge="1"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Mitra" panose="00000400000000000000" pitchFamily="2" charset="-78"/>
                      </a:endParaRPr>
                    </a:p>
                  </a:txBody>
                  <a:tcPr marL="68580" marR="68580" marT="0" marB="0" anchor="ctr">
                    <a:cell3D prstMaterial="dkEdge">
                      <a:bevel prst="coolSlant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2420023280"/>
                  </a:ext>
                </a:extLst>
              </a:tr>
              <a:tr h="1017000"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1400" b="1" dirty="0" smtClean="0">
                          <a:effectLst/>
                          <a:latin typeface="IranNastaliq" panose="02020505000000020003" pitchFamily="18" charset="0"/>
                          <a:cs typeface="B Mitra" panose="00000400000000000000" pitchFamily="2" charset="-78"/>
                        </a:rPr>
                        <a:t>مدرک تحصیلی</a:t>
                      </a:r>
                      <a:endParaRPr lang="en-US" sz="1400" b="1" dirty="0">
                        <a:effectLst/>
                        <a:latin typeface="IranNastaliq" panose="02020505000000020003" pitchFamily="18" charset="0"/>
                        <a:ea typeface="Calibri" panose="020F0502020204030204" pitchFamily="34" charset="0"/>
                        <a:cs typeface="B Mitra" panose="00000400000000000000" pitchFamily="2" charset="-78"/>
                      </a:endParaRPr>
                    </a:p>
                  </a:txBody>
                  <a:tcPr marL="68580" marR="68580" marT="0" marB="0"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sz="1400" b="0" dirty="0" smtClean="0">
                          <a:effectLst/>
                          <a:latin typeface="IranNastaliq" panose="02020505000000020003" pitchFamily="18" charset="0"/>
                          <a:cs typeface="B Mitra" panose="00000400000000000000" pitchFamily="2" charset="-78"/>
                        </a:rPr>
                        <a:t>فوق</a:t>
                      </a:r>
                      <a:r>
                        <a:rPr lang="fa-IR" sz="1400" b="0" baseline="0" dirty="0" smtClean="0">
                          <a:effectLst/>
                          <a:latin typeface="IranNastaliq" panose="02020505000000020003" pitchFamily="18" charset="0"/>
                          <a:cs typeface="B Mitra" panose="00000400000000000000" pitchFamily="2" charset="-78"/>
                        </a:rPr>
                        <a:t> </a:t>
                      </a:r>
                      <a:r>
                        <a:rPr lang="ar-SA" sz="1400" b="0" dirty="0" smtClean="0">
                          <a:effectLst/>
                          <a:latin typeface="IranNastaliq" panose="02020505000000020003" pitchFamily="18" charset="0"/>
                          <a:cs typeface="B Mitra" panose="00000400000000000000" pitchFamily="2" charset="-78"/>
                        </a:rPr>
                        <a:t>لیسانس</a:t>
                      </a:r>
                      <a:endParaRPr lang="en-US" sz="1400" b="0" dirty="0" smtClean="0">
                        <a:effectLst/>
                        <a:latin typeface="IranNastaliq" panose="02020505000000020003" pitchFamily="18" charset="0"/>
                        <a:cs typeface="B Mitra" panose="00000400000000000000" pitchFamily="2" charset="-78"/>
                      </a:endParaRPr>
                    </a:p>
                  </a:txBody>
                  <a:tcPr marL="68580" marR="68580" marT="0" marB="0" anchor="ctr">
                    <a:lnR>
                      <a:noFill/>
                    </a:lnR>
                    <a:cell3D prstMaterial="dkEdge">
                      <a:bevel prst="coolSlant"/>
                      <a:lightRig rig="flood" dir="t"/>
                    </a:cell3D>
                  </a:tcPr>
                </a:tc>
                <a:tc vMerge="1"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b="0" dirty="0" smtClean="0">
                        <a:effectLst/>
                        <a:latin typeface="IranNastaliq" panose="02020505000000020003" pitchFamily="18" charset="0"/>
                        <a:cs typeface="IranNastaliq" panose="02020505000000020003" pitchFamily="18" charset="0"/>
                      </a:endParaRPr>
                    </a:p>
                  </a:txBody>
                  <a:tcPr marL="68580" marR="68580" marT="0" marB="0" anchor="ctr">
                    <a:cell3D prstMaterial="dkEdge">
                      <a:bevel prst="coolSlant"/>
                      <a:lightRig rig="flood" dir="t"/>
                    </a:cell3D>
                  </a:tcPr>
                </a:tc>
                <a:tc vMerge="1"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b="1" dirty="0" smtClean="0">
                        <a:effectLst/>
                        <a:cs typeface="B Mitra" panose="00000400000000000000" pitchFamily="2" charset="-78"/>
                      </a:endParaRPr>
                    </a:p>
                  </a:txBody>
                  <a:tcPr marL="68580" marR="68580" marT="0" marB="0" anchor="ctr">
                    <a:cell3D prstMaterial="dkEdge">
                      <a:bevel prst="coolSlant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2531671055"/>
                  </a:ext>
                </a:extLst>
              </a:tr>
            </a:tbl>
          </a:graphicData>
        </a:graphic>
      </p:graphicFrame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745" y="85434"/>
            <a:ext cx="2702291" cy="54692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pic>
        <p:nvPicPr>
          <p:cNvPr id="8" name="Picture 7" descr="C:\Users\m_sharifzadeh\Desktop\روابط عمومی0\عکس مدیران\سعید زمانی.jp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58576" y="85433"/>
            <a:ext cx="1561675" cy="202603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463249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19503"/>
            <a:ext cx="10358576" cy="1891966"/>
          </a:xfrm>
          <a:prstGeom prst="rect">
            <a:avLst/>
          </a:prstGeom>
          <a:noFill/>
        </p:spPr>
      </p:pic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24354703"/>
              </p:ext>
            </p:extLst>
          </p:nvPr>
        </p:nvGraphicFramePr>
        <p:xfrm>
          <a:off x="151745" y="2245538"/>
          <a:ext cx="11866037" cy="4437971"/>
        </p:xfrm>
        <a:graphic>
          <a:graphicData uri="http://schemas.openxmlformats.org/drawingml/2006/table">
            <a:tbl>
              <a:tblPr rtl="1" firstRow="1" firstCol="1" bandRow="1">
                <a:tableStyleId>{2D5ABB26-0587-4C30-8999-92F81FD0307C}</a:tableStyleId>
              </a:tblPr>
              <a:tblGrid>
                <a:gridCol w="2097927">
                  <a:extLst>
                    <a:ext uri="{9D8B030D-6E8A-4147-A177-3AD203B41FA5}">
                      <a16:colId xmlns:a16="http://schemas.microsoft.com/office/drawing/2014/main" val="115689846"/>
                    </a:ext>
                  </a:extLst>
                </a:gridCol>
                <a:gridCol w="4239491">
                  <a:extLst>
                    <a:ext uri="{9D8B030D-6E8A-4147-A177-3AD203B41FA5}">
                      <a16:colId xmlns:a16="http://schemas.microsoft.com/office/drawing/2014/main" val="1788741946"/>
                    </a:ext>
                  </a:extLst>
                </a:gridCol>
                <a:gridCol w="360219">
                  <a:extLst>
                    <a:ext uri="{9D8B030D-6E8A-4147-A177-3AD203B41FA5}">
                      <a16:colId xmlns:a16="http://schemas.microsoft.com/office/drawing/2014/main" val="234578447"/>
                    </a:ext>
                  </a:extLst>
                </a:gridCol>
                <a:gridCol w="5168400">
                  <a:extLst>
                    <a:ext uri="{9D8B030D-6E8A-4147-A177-3AD203B41FA5}">
                      <a16:colId xmlns:a16="http://schemas.microsoft.com/office/drawing/2014/main" val="2312344663"/>
                    </a:ext>
                  </a:extLst>
                </a:gridCol>
              </a:tblGrid>
              <a:tr h="508504">
                <a:tc rowSpan="2"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1400" b="1" dirty="0">
                          <a:effectLst/>
                          <a:latin typeface="IranNastaliq" panose="02020505000000020003" pitchFamily="18" charset="0"/>
                          <a:cs typeface="B Mitra" panose="00000400000000000000" pitchFamily="2" charset="-78"/>
                        </a:rPr>
                        <a:t>نام و نام خانوادگي</a:t>
                      </a:r>
                      <a:endParaRPr lang="en-US" sz="1400" b="1" dirty="0">
                        <a:effectLst/>
                        <a:latin typeface="IranNastaliq" panose="02020505000000020003" pitchFamily="18" charset="0"/>
                        <a:ea typeface="Calibri" panose="020F0502020204030204" pitchFamily="34" charset="0"/>
                        <a:cs typeface="B Mitra" panose="00000400000000000000" pitchFamily="2" charset="-78"/>
                      </a:endParaRPr>
                    </a:p>
                  </a:txBody>
                  <a:tcPr marL="68580" marR="68580" marT="0" marB="0" anchor="ctr">
                    <a:cell3D prstMaterial="dkEdge">
                      <a:bevel prst="coolSlant"/>
                      <a:lightRig rig="flood" dir="t"/>
                    </a:cell3D>
                  </a:tcPr>
                </a:tc>
                <a:tc rowSpan="2"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1400" b="1" kern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B Mitra" panose="00000400000000000000" pitchFamily="2" charset="-78"/>
                        </a:rPr>
                        <a:t>مسلم شیرانی</a:t>
                      </a:r>
                      <a:endParaRPr lang="en-US" sz="1400" b="1" kern="12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B Mitra" panose="00000400000000000000" pitchFamily="2" charset="-78"/>
                      </a:endParaRPr>
                    </a:p>
                  </a:txBody>
                  <a:tcPr marL="68580" marR="68580" marT="0" marB="0" anchor="ctr">
                    <a:lnR>
                      <a:noFill/>
                    </a:lnR>
                    <a:cell3D prstMaterial="dkEdge">
                      <a:bevel prst="coolSlant"/>
                      <a:lightRig rig="flood" dir="t"/>
                    </a:cell3D>
                  </a:tcPr>
                </a:tc>
                <a:tc rowSpan="7"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1400" b="0" dirty="0">
                        <a:effectLst/>
                        <a:latin typeface="IranNastaliq" panose="02020505000000020003" pitchFamily="18" charset="0"/>
                        <a:ea typeface="Calibri" panose="020F0502020204030204" pitchFamily="34" charset="0"/>
                        <a:cs typeface="B Mitra" panose="00000400000000000000" pitchFamily="2" charset="-78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1400" b="1" dirty="0" smtClean="0">
                          <a:effectLst/>
                          <a:latin typeface="IranNastaliq" panose="02020505000000020003" pitchFamily="18" charset="0"/>
                          <a:ea typeface="Calibri" panose="020F0502020204030204" pitchFamily="34" charset="0"/>
                          <a:cs typeface="B Mitra" panose="00000400000000000000" pitchFamily="2" charset="-78"/>
                        </a:rPr>
                        <a:t>شرح وظایف</a:t>
                      </a:r>
                      <a:endParaRPr lang="en-US" sz="1400" b="1" dirty="0">
                        <a:effectLst/>
                        <a:latin typeface="IranNastaliq" panose="02020505000000020003" pitchFamily="18" charset="0"/>
                        <a:ea typeface="Calibri" panose="020F0502020204030204" pitchFamily="34" charset="0"/>
                        <a:cs typeface="B Mitra" panose="00000400000000000000" pitchFamily="2" charset="-78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cell3D prstMaterial="dkEdge">
                      <a:bevel prst="coolSlant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3044873957"/>
                  </a:ext>
                </a:extLst>
              </a:tr>
              <a:tr h="224685">
                <a:tc vMerge="1"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1600" b="0" dirty="0">
                        <a:effectLst/>
                        <a:latin typeface="IranNastaliq" panose="02020505000000020003" pitchFamily="18" charset="0"/>
                        <a:ea typeface="Calibri" panose="020F0502020204030204" pitchFamily="34" charset="0"/>
                        <a:cs typeface="B Mitra" panose="00000400000000000000" pitchFamily="2" charset="-78"/>
                      </a:endParaRPr>
                    </a:p>
                  </a:txBody>
                  <a:tcPr marL="68580" marR="68580" marT="0" marB="0" anchor="ctr">
                    <a:cell3D prstMaterial="dkEdge">
                      <a:bevel prst="coolSlant"/>
                      <a:lightRig rig="flood" dir="t"/>
                    </a:cell3D>
                  </a:tcPr>
                </a:tc>
                <a:tc vMerge="1"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1600" b="0" dirty="0">
                        <a:effectLst/>
                        <a:latin typeface="IranNastaliq" panose="02020505000000020003" pitchFamily="18" charset="0"/>
                        <a:ea typeface="Calibri" panose="020F0502020204030204" pitchFamily="34" charset="0"/>
                        <a:cs typeface="B Mitra" panose="00000400000000000000" pitchFamily="2" charset="-78"/>
                      </a:endParaRPr>
                    </a:p>
                  </a:txBody>
                  <a:tcPr marL="68580" marR="68580" marT="0" marB="0" anchor="ctr">
                    <a:lnR>
                      <a:noFill/>
                    </a:lnR>
                    <a:cell3D prstMaterial="dkEdge">
                      <a:bevel prst="coolSlant"/>
                      <a:lightRig rig="flood" dir="t"/>
                    </a:cell3D>
                  </a:tcPr>
                </a:tc>
                <a:tc vMerge="1"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1600" b="0" dirty="0">
                        <a:effectLst/>
                        <a:latin typeface="IranNastaliq" panose="02020505000000020003" pitchFamily="18" charset="0"/>
                        <a:ea typeface="Calibri" panose="020F0502020204030204" pitchFamily="34" charset="0"/>
                        <a:cs typeface="IranNastaliq" panose="02020505000000020003" pitchFamily="18" charset="0"/>
                      </a:endParaRPr>
                    </a:p>
                  </a:txBody>
                  <a:tcPr marL="68580" marR="68580" marT="0" marB="0" anchor="ctr">
                    <a:cell3D prstMaterial="dkEdge">
                      <a:bevel prst="coolSlant"/>
                      <a:lightRig rig="flood" dir="t"/>
                    </a:cell3D>
                  </a:tcPr>
                </a:tc>
                <a:tc rowSpan="6"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2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sz="1400" b="0" dirty="0" smtClean="0">
                          <a:effectLst/>
                          <a:latin typeface="IranNastaliq" panose="02020505000000020003" pitchFamily="18" charset="0"/>
                          <a:ea typeface="Calibri" panose="020F0502020204030204" pitchFamily="34" charset="0"/>
                          <a:cs typeface="B Mitra" panose="00000400000000000000" pitchFamily="2" charset="-78"/>
                        </a:rPr>
                        <a:t>نظارت بر خدمات فروش انشعاب برق و خدمات پس از فروش -نظارت بر توسعه شبکه و تامین برق متقاضیان -نظارت بر تامین روشنایی معابر شهری و روستایی -نظارت بر تعمیرات و نگهداری شبکه توزیع برق- نظارت بر اجرای پر.وژه های تعریف شده امورها و پیگیری رفع مشکلات و چالشها و بهره گیری از فرصتها برای ارائه خدمات مطلوب به مشترکین و مردم</a:t>
                      </a:r>
                      <a:endParaRPr lang="en-US" sz="1400" b="0" dirty="0" smtClean="0">
                        <a:effectLst/>
                        <a:latin typeface="IranNastaliq" panose="02020505000000020003" pitchFamily="18" charset="0"/>
                        <a:ea typeface="Calibri" panose="020F0502020204030204" pitchFamily="34" charset="0"/>
                        <a:cs typeface="B Mitra" panose="00000400000000000000" pitchFamily="2" charset="-78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cell3D prstMaterial="dkEdge">
                      <a:bevel prst="coolSlant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1712817813"/>
                  </a:ext>
                </a:extLst>
              </a:tr>
              <a:tr h="609600"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1400" b="1" dirty="0">
                          <a:effectLst/>
                          <a:latin typeface="IranNastaliq" panose="02020505000000020003" pitchFamily="18" charset="0"/>
                          <a:cs typeface="B Mitra" panose="00000400000000000000" pitchFamily="2" charset="-78"/>
                        </a:rPr>
                        <a:t>سمت</a:t>
                      </a:r>
                      <a:endParaRPr lang="en-US" sz="1400" b="1" dirty="0">
                        <a:effectLst/>
                        <a:latin typeface="IranNastaliq" panose="02020505000000020003" pitchFamily="18" charset="0"/>
                        <a:ea typeface="Calibri" panose="020F0502020204030204" pitchFamily="34" charset="0"/>
                        <a:cs typeface="B Mitra" panose="00000400000000000000" pitchFamily="2" charset="-78"/>
                      </a:endParaRPr>
                    </a:p>
                  </a:txBody>
                  <a:tcPr marL="68580" marR="68580" marT="0" marB="0"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1400" b="1" kern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B Mitra" panose="00000400000000000000" pitchFamily="2" charset="-78"/>
                        </a:rPr>
                        <a:t>مدير توزيع برق كوهبنان</a:t>
                      </a:r>
                      <a:endParaRPr lang="en-US" sz="1400" b="1" kern="12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B Mitra" panose="00000400000000000000" pitchFamily="2" charset="-78"/>
                      </a:endParaRPr>
                    </a:p>
                  </a:txBody>
                  <a:tcPr marL="68580" marR="68580" marT="0" marB="0" anchor="ctr">
                    <a:lnR>
                      <a:noFill/>
                    </a:lnR>
                    <a:cell3D prstMaterial="dkEdge">
                      <a:bevel prst="coolSlant"/>
                      <a:lightRig rig="flood" dir="t"/>
                    </a:cell3D>
                  </a:tcPr>
                </a:tc>
                <a:tc vMerge="1">
                  <a:txBody>
                    <a:bodyPr/>
                    <a:lstStyle/>
                    <a:p>
                      <a:pPr rtl="1"/>
                      <a:endParaRPr lang="fa-I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rtl="1"/>
                      <a:endParaRPr lang="fa-I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18468985"/>
                  </a:ext>
                </a:extLst>
              </a:tr>
              <a:tr h="692728"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1400" b="1" dirty="0">
                          <a:effectLst/>
                          <a:latin typeface="IranNastaliq" panose="02020505000000020003" pitchFamily="18" charset="0"/>
                          <a:cs typeface="B Mitra" panose="00000400000000000000" pitchFamily="2" charset="-78"/>
                        </a:rPr>
                        <a:t>شماره تماس دفتر</a:t>
                      </a:r>
                      <a:endParaRPr lang="en-US" sz="1400" b="1" dirty="0">
                        <a:effectLst/>
                        <a:latin typeface="IranNastaliq" panose="02020505000000020003" pitchFamily="18" charset="0"/>
                        <a:ea typeface="Calibri" panose="020F0502020204030204" pitchFamily="34" charset="0"/>
                        <a:cs typeface="B Mitra" panose="00000400000000000000" pitchFamily="2" charset="-78"/>
                      </a:endParaRPr>
                    </a:p>
                  </a:txBody>
                  <a:tcPr marL="68580" marR="68580" marT="0" marB="0"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B Mitra" panose="00000400000000000000" pitchFamily="2" charset="-78"/>
                        </a:rPr>
                        <a:t>33492320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Mitra" panose="00000400000000000000" pitchFamily="2" charset="-78"/>
                      </a:endParaRPr>
                    </a:p>
                  </a:txBody>
                  <a:tcPr marL="68580" marR="68580" marT="0" marB="0" anchor="ctr">
                    <a:lnR>
                      <a:noFill/>
                    </a:lnR>
                    <a:cell3D prstMaterial="dkEdge">
                      <a:bevel prst="coolSlant"/>
                      <a:lightRig rig="flood" dir="t"/>
                    </a:cell3D>
                  </a:tcPr>
                </a:tc>
                <a:tc vMerge="1">
                  <a:txBody>
                    <a:bodyPr/>
                    <a:lstStyle/>
                    <a:p>
                      <a:pPr algn="ct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1600" b="0" kern="1200" dirty="0">
                        <a:solidFill>
                          <a:schemeClr val="tx1"/>
                        </a:solidFill>
                        <a:effectLst/>
                        <a:latin typeface="Bookman Old Style" panose="02050604050505020204" pitchFamily="18" charset="0"/>
                        <a:ea typeface="+mn-ea"/>
                        <a:cs typeface="B Mitra" panose="00000400000000000000" pitchFamily="2" charset="-78"/>
                      </a:endParaRPr>
                    </a:p>
                  </a:txBody>
                  <a:tcPr marL="68580" marR="68580" marT="0" marB="0" anchor="ctr">
                    <a:cell3D prstMaterial="dkEdge">
                      <a:bevel prst="coolSlant"/>
                      <a:lightRig rig="flood" dir="t"/>
                    </a:cell3D>
                  </a:tcPr>
                </a:tc>
                <a:tc vMerge="1">
                  <a:txBody>
                    <a:bodyPr/>
                    <a:lstStyle/>
                    <a:p>
                      <a:pPr algn="ct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Mitra" panose="00000400000000000000" pitchFamily="2" charset="-78"/>
                      </a:endParaRPr>
                    </a:p>
                  </a:txBody>
                  <a:tcPr marL="68580" marR="68580" marT="0" marB="0" anchor="ctr">
                    <a:cell3D prstMaterial="dkEdge">
                      <a:bevel prst="coolSlant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1571383134"/>
                  </a:ext>
                </a:extLst>
              </a:tr>
              <a:tr h="692727"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1400" b="1" dirty="0">
                          <a:effectLst/>
                          <a:latin typeface="IranNastaliq" panose="02020505000000020003" pitchFamily="18" charset="0"/>
                          <a:cs typeface="B Mitra" panose="00000400000000000000" pitchFamily="2" charset="-78"/>
                        </a:rPr>
                        <a:t>آدرس ايميل</a:t>
                      </a:r>
                      <a:endParaRPr lang="en-US" sz="1400" b="1" dirty="0">
                        <a:effectLst/>
                        <a:latin typeface="IranNastaliq" panose="02020505000000020003" pitchFamily="18" charset="0"/>
                        <a:ea typeface="Calibri" panose="020F0502020204030204" pitchFamily="34" charset="0"/>
                        <a:cs typeface="B Mitra" panose="00000400000000000000" pitchFamily="2" charset="-78"/>
                      </a:endParaRPr>
                    </a:p>
                  </a:txBody>
                  <a:tcPr marL="68580" marR="68580" marT="0" marB="0"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B Mitra" panose="00000400000000000000" pitchFamily="2" charset="-78"/>
                        </a:rPr>
                        <a:t>m.shirani.1360@gimail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Mitra" panose="00000400000000000000" pitchFamily="2" charset="-78"/>
                      </a:endParaRPr>
                    </a:p>
                  </a:txBody>
                  <a:tcPr marL="68580" marR="68580" marT="0" marB="0" anchor="ctr">
                    <a:lnR>
                      <a:noFill/>
                    </a:lnR>
                    <a:cell3D prstMaterial="dkEdge">
                      <a:bevel prst="coolSlant"/>
                      <a:lightRig rig="flood" dir="t"/>
                    </a:cell3D>
                  </a:tcPr>
                </a:tc>
                <a:tc vMerge="1">
                  <a:txBody>
                    <a:bodyPr/>
                    <a:lstStyle/>
                    <a:p>
                      <a:pPr algn="ct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1600" b="0" dirty="0">
                        <a:effectLst/>
                        <a:latin typeface="Bookman Old Style" panose="02050604050505020204" pitchFamily="18" charset="0"/>
                        <a:ea typeface="Calibri" panose="020F0502020204030204" pitchFamily="34" charset="0"/>
                        <a:cs typeface="+mj-cs"/>
                      </a:endParaRPr>
                    </a:p>
                  </a:txBody>
                  <a:tcPr marL="68580" marR="68580" marT="0" marB="0" anchor="ctr">
                    <a:cell3D prstMaterial="dkEdge">
                      <a:bevel prst="coolSlant"/>
                      <a:lightRig rig="flood" dir="t"/>
                    </a:cell3D>
                  </a:tcPr>
                </a:tc>
                <a:tc vMerge="1">
                  <a:txBody>
                    <a:bodyPr/>
                    <a:lstStyle/>
                    <a:p>
                      <a:pPr algn="ct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Mitra" panose="00000400000000000000" pitchFamily="2" charset="-78"/>
                      </a:endParaRPr>
                    </a:p>
                  </a:txBody>
                  <a:tcPr marL="68580" marR="68580" marT="0" marB="0" anchor="ctr">
                    <a:cell3D prstMaterial="dkEdge">
                      <a:bevel prst="coolSlant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593900598"/>
                  </a:ext>
                </a:extLst>
              </a:tr>
              <a:tr h="692727"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1400" b="1" dirty="0">
                          <a:effectLst/>
                          <a:latin typeface="IranNastaliq" panose="02020505000000020003" pitchFamily="18" charset="0"/>
                          <a:cs typeface="B Mitra" panose="00000400000000000000" pitchFamily="2" charset="-78"/>
                        </a:rPr>
                        <a:t>آدرس شرکت</a:t>
                      </a:r>
                      <a:endParaRPr lang="en-US" sz="1400" b="1" dirty="0">
                        <a:effectLst/>
                        <a:latin typeface="IranNastaliq" panose="02020505000000020003" pitchFamily="18" charset="0"/>
                        <a:ea typeface="Calibri" panose="020F0502020204030204" pitchFamily="34" charset="0"/>
                        <a:cs typeface="B Mitra" panose="00000400000000000000" pitchFamily="2" charset="-78"/>
                      </a:endParaRPr>
                    </a:p>
                  </a:txBody>
                  <a:tcPr marL="68580" marR="68580" marT="0" marB="0"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1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B Mitra" panose="00000400000000000000" pitchFamily="2" charset="-78"/>
                        </a:rPr>
                        <a:t>کوهبنان-چهار راه امام-ميدان شهرداري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Mitra" panose="00000400000000000000" pitchFamily="2" charset="-78"/>
                      </a:endParaRPr>
                    </a:p>
                  </a:txBody>
                  <a:tcPr marL="68580" marR="68580" marT="0" marB="0" anchor="ctr">
                    <a:lnR>
                      <a:noFill/>
                    </a:lnR>
                    <a:cell3D prstMaterial="dkEdge">
                      <a:bevel prst="coolSlant"/>
                      <a:lightRig rig="flood" dir="t"/>
                    </a:cell3D>
                  </a:tcPr>
                </a:tc>
                <a:tc vMerge="1"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1600" b="0" dirty="0">
                        <a:effectLst/>
                        <a:latin typeface="IranNastaliq" panose="02020505000000020003" pitchFamily="18" charset="0"/>
                        <a:ea typeface="Calibri" panose="020F0502020204030204" pitchFamily="34" charset="0"/>
                        <a:cs typeface="IranNastaliq" panose="02020505000000020003" pitchFamily="18" charset="0"/>
                      </a:endParaRPr>
                    </a:p>
                  </a:txBody>
                  <a:tcPr marL="68580" marR="68580" marT="0" marB="0" anchor="ctr">
                    <a:cell3D prstMaterial="dkEdge">
                      <a:bevel prst="coolSlant"/>
                      <a:lightRig rig="flood" dir="t"/>
                    </a:cell3D>
                  </a:tcPr>
                </a:tc>
                <a:tc vMerge="1"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Mitra" panose="00000400000000000000" pitchFamily="2" charset="-78"/>
                      </a:endParaRPr>
                    </a:p>
                  </a:txBody>
                  <a:tcPr marL="68580" marR="68580" marT="0" marB="0" anchor="ctr">
                    <a:cell3D prstMaterial="dkEdge">
                      <a:bevel prst="coolSlant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2420023280"/>
                  </a:ext>
                </a:extLst>
              </a:tr>
              <a:tr h="1017000"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1400" b="1" dirty="0" smtClean="0">
                          <a:effectLst/>
                          <a:latin typeface="IranNastaliq" panose="02020505000000020003" pitchFamily="18" charset="0"/>
                          <a:cs typeface="B Mitra" panose="00000400000000000000" pitchFamily="2" charset="-78"/>
                        </a:rPr>
                        <a:t>مدرک تحصیلی</a:t>
                      </a:r>
                      <a:endParaRPr lang="en-US" sz="1400" b="1" dirty="0">
                        <a:effectLst/>
                        <a:latin typeface="IranNastaliq" panose="02020505000000020003" pitchFamily="18" charset="0"/>
                        <a:ea typeface="Calibri" panose="020F0502020204030204" pitchFamily="34" charset="0"/>
                        <a:cs typeface="B Mitra" panose="00000400000000000000" pitchFamily="2" charset="-78"/>
                      </a:endParaRPr>
                    </a:p>
                  </a:txBody>
                  <a:tcPr marL="68580" marR="68580" marT="0" marB="0"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1400" b="0" dirty="0" smtClean="0">
                          <a:effectLst/>
                          <a:latin typeface="IranNastaliq" panose="02020505000000020003" pitchFamily="18" charset="0"/>
                          <a:cs typeface="B Mitra" panose="00000400000000000000" pitchFamily="2" charset="-78"/>
                        </a:rPr>
                        <a:t>لیسانس</a:t>
                      </a:r>
                      <a:endParaRPr lang="en-US" sz="1400" b="0" dirty="0" smtClean="0">
                        <a:effectLst/>
                        <a:latin typeface="IranNastaliq" panose="02020505000000020003" pitchFamily="18" charset="0"/>
                        <a:cs typeface="B Mitra" panose="00000400000000000000" pitchFamily="2" charset="-78"/>
                      </a:endParaRPr>
                    </a:p>
                  </a:txBody>
                  <a:tcPr marL="68580" marR="68580" marT="0" marB="0" anchor="ctr">
                    <a:lnR>
                      <a:noFill/>
                    </a:lnR>
                    <a:cell3D prstMaterial="dkEdge">
                      <a:bevel prst="coolSlant"/>
                      <a:lightRig rig="flood" dir="t"/>
                    </a:cell3D>
                  </a:tcPr>
                </a:tc>
                <a:tc vMerge="1"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b="0" dirty="0" smtClean="0">
                        <a:effectLst/>
                        <a:latin typeface="IranNastaliq" panose="02020505000000020003" pitchFamily="18" charset="0"/>
                        <a:cs typeface="IranNastaliq" panose="02020505000000020003" pitchFamily="18" charset="0"/>
                      </a:endParaRPr>
                    </a:p>
                  </a:txBody>
                  <a:tcPr marL="68580" marR="68580" marT="0" marB="0" anchor="ctr">
                    <a:cell3D prstMaterial="dkEdge">
                      <a:bevel prst="coolSlant"/>
                      <a:lightRig rig="flood" dir="t"/>
                    </a:cell3D>
                  </a:tcPr>
                </a:tc>
                <a:tc vMerge="1"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b="1" dirty="0" smtClean="0">
                        <a:effectLst/>
                        <a:cs typeface="B Mitra" panose="00000400000000000000" pitchFamily="2" charset="-78"/>
                      </a:endParaRPr>
                    </a:p>
                  </a:txBody>
                  <a:tcPr marL="68580" marR="68580" marT="0" marB="0" anchor="ctr">
                    <a:cell3D prstMaterial="dkEdge">
                      <a:bevel prst="coolSlant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2531671055"/>
                  </a:ext>
                </a:extLst>
              </a:tr>
            </a:tbl>
          </a:graphicData>
        </a:graphic>
      </p:graphicFrame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745" y="85434"/>
            <a:ext cx="2702291" cy="54692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pic>
        <p:nvPicPr>
          <p:cNvPr id="8" name="Picture 7" descr="C:\Users\m_sharifzadeh\Desktop\Untitled.jpg"/>
          <p:cNvPicPr/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787" t="4586" r="14935" b="4853"/>
          <a:stretch/>
        </p:blipFill>
        <p:spPr bwMode="auto">
          <a:xfrm>
            <a:off x="10358576" y="175155"/>
            <a:ext cx="1550658" cy="1936314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053707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19503"/>
            <a:ext cx="10358576" cy="1891966"/>
          </a:xfrm>
          <a:prstGeom prst="rect">
            <a:avLst/>
          </a:prstGeom>
          <a:noFill/>
        </p:spPr>
      </p:pic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94785989"/>
              </p:ext>
            </p:extLst>
          </p:nvPr>
        </p:nvGraphicFramePr>
        <p:xfrm>
          <a:off x="151745" y="2245538"/>
          <a:ext cx="11866037" cy="4437971"/>
        </p:xfrm>
        <a:graphic>
          <a:graphicData uri="http://schemas.openxmlformats.org/drawingml/2006/table">
            <a:tbl>
              <a:tblPr rtl="1" firstRow="1" firstCol="1" bandRow="1">
                <a:tableStyleId>{2D5ABB26-0587-4C30-8999-92F81FD0307C}</a:tableStyleId>
              </a:tblPr>
              <a:tblGrid>
                <a:gridCol w="2097927">
                  <a:extLst>
                    <a:ext uri="{9D8B030D-6E8A-4147-A177-3AD203B41FA5}">
                      <a16:colId xmlns:a16="http://schemas.microsoft.com/office/drawing/2014/main" val="115689846"/>
                    </a:ext>
                  </a:extLst>
                </a:gridCol>
                <a:gridCol w="4239491">
                  <a:extLst>
                    <a:ext uri="{9D8B030D-6E8A-4147-A177-3AD203B41FA5}">
                      <a16:colId xmlns:a16="http://schemas.microsoft.com/office/drawing/2014/main" val="1788741946"/>
                    </a:ext>
                  </a:extLst>
                </a:gridCol>
                <a:gridCol w="360219">
                  <a:extLst>
                    <a:ext uri="{9D8B030D-6E8A-4147-A177-3AD203B41FA5}">
                      <a16:colId xmlns:a16="http://schemas.microsoft.com/office/drawing/2014/main" val="234578447"/>
                    </a:ext>
                  </a:extLst>
                </a:gridCol>
                <a:gridCol w="5168400">
                  <a:extLst>
                    <a:ext uri="{9D8B030D-6E8A-4147-A177-3AD203B41FA5}">
                      <a16:colId xmlns:a16="http://schemas.microsoft.com/office/drawing/2014/main" val="2312344663"/>
                    </a:ext>
                  </a:extLst>
                </a:gridCol>
              </a:tblGrid>
              <a:tr h="508504">
                <a:tc rowSpan="2"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1400" b="1" dirty="0">
                          <a:effectLst/>
                          <a:latin typeface="IranNastaliq" panose="02020505000000020003" pitchFamily="18" charset="0"/>
                          <a:cs typeface="B Mitra" panose="00000400000000000000" pitchFamily="2" charset="-78"/>
                        </a:rPr>
                        <a:t>نام و نام خانوادگي</a:t>
                      </a:r>
                      <a:endParaRPr lang="en-US" sz="1400" b="1" dirty="0">
                        <a:effectLst/>
                        <a:latin typeface="IranNastaliq" panose="02020505000000020003" pitchFamily="18" charset="0"/>
                        <a:ea typeface="Calibri" panose="020F0502020204030204" pitchFamily="34" charset="0"/>
                        <a:cs typeface="B Mitra" panose="00000400000000000000" pitchFamily="2" charset="-78"/>
                      </a:endParaRPr>
                    </a:p>
                  </a:txBody>
                  <a:tcPr marL="68580" marR="68580" marT="0" marB="0" anchor="ctr">
                    <a:cell3D prstMaterial="dkEdge">
                      <a:bevel prst="coolSlant"/>
                      <a:lightRig rig="flood" dir="t"/>
                    </a:cell3D>
                  </a:tcPr>
                </a:tc>
                <a:tc rowSpan="2"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1400" b="1" kern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B Mitra" panose="00000400000000000000" pitchFamily="2" charset="-78"/>
                        </a:rPr>
                        <a:t> محسن محمدحسني جور</a:t>
                      </a:r>
                      <a:endParaRPr lang="en-US" sz="1400" b="1" kern="12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B Mitra" panose="00000400000000000000" pitchFamily="2" charset="-78"/>
                      </a:endParaRPr>
                    </a:p>
                  </a:txBody>
                  <a:tcPr marL="68580" marR="68580" marT="0" marB="0" anchor="ctr">
                    <a:lnR>
                      <a:noFill/>
                    </a:lnR>
                    <a:cell3D prstMaterial="dkEdge">
                      <a:bevel prst="coolSlant"/>
                      <a:lightRig rig="flood" dir="t"/>
                    </a:cell3D>
                  </a:tcPr>
                </a:tc>
                <a:tc rowSpan="7"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1400" b="0" dirty="0">
                        <a:effectLst/>
                        <a:latin typeface="IranNastaliq" panose="02020505000000020003" pitchFamily="18" charset="0"/>
                        <a:ea typeface="Calibri" panose="020F0502020204030204" pitchFamily="34" charset="0"/>
                        <a:cs typeface="B Mitra" panose="00000400000000000000" pitchFamily="2" charset="-78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1400" b="1" dirty="0" smtClean="0">
                          <a:effectLst/>
                          <a:latin typeface="IranNastaliq" panose="02020505000000020003" pitchFamily="18" charset="0"/>
                          <a:ea typeface="Calibri" panose="020F0502020204030204" pitchFamily="34" charset="0"/>
                          <a:cs typeface="B Mitra" panose="00000400000000000000" pitchFamily="2" charset="-78"/>
                        </a:rPr>
                        <a:t>شرح وظایف</a:t>
                      </a:r>
                      <a:endParaRPr lang="en-US" sz="1400" b="1" dirty="0">
                        <a:effectLst/>
                        <a:latin typeface="IranNastaliq" panose="02020505000000020003" pitchFamily="18" charset="0"/>
                        <a:ea typeface="Calibri" panose="020F0502020204030204" pitchFamily="34" charset="0"/>
                        <a:cs typeface="B Mitra" panose="00000400000000000000" pitchFamily="2" charset="-78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cell3D prstMaterial="dkEdge">
                      <a:bevel prst="coolSlant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3044873957"/>
                  </a:ext>
                </a:extLst>
              </a:tr>
              <a:tr h="224685">
                <a:tc vMerge="1"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1600" b="0" dirty="0">
                        <a:effectLst/>
                        <a:latin typeface="IranNastaliq" panose="02020505000000020003" pitchFamily="18" charset="0"/>
                        <a:ea typeface="Calibri" panose="020F0502020204030204" pitchFamily="34" charset="0"/>
                        <a:cs typeface="B Mitra" panose="00000400000000000000" pitchFamily="2" charset="-78"/>
                      </a:endParaRPr>
                    </a:p>
                  </a:txBody>
                  <a:tcPr marL="68580" marR="68580" marT="0" marB="0" anchor="ctr">
                    <a:cell3D prstMaterial="dkEdge">
                      <a:bevel prst="coolSlant"/>
                      <a:lightRig rig="flood" dir="t"/>
                    </a:cell3D>
                  </a:tcPr>
                </a:tc>
                <a:tc vMerge="1"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1600" b="0" dirty="0">
                        <a:effectLst/>
                        <a:latin typeface="IranNastaliq" panose="02020505000000020003" pitchFamily="18" charset="0"/>
                        <a:ea typeface="Calibri" panose="020F0502020204030204" pitchFamily="34" charset="0"/>
                        <a:cs typeface="B Mitra" panose="00000400000000000000" pitchFamily="2" charset="-78"/>
                      </a:endParaRPr>
                    </a:p>
                  </a:txBody>
                  <a:tcPr marL="68580" marR="68580" marT="0" marB="0" anchor="ctr">
                    <a:lnR>
                      <a:noFill/>
                    </a:lnR>
                    <a:cell3D prstMaterial="dkEdge">
                      <a:bevel prst="coolSlant"/>
                      <a:lightRig rig="flood" dir="t"/>
                    </a:cell3D>
                  </a:tcPr>
                </a:tc>
                <a:tc vMerge="1"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1600" b="0" dirty="0">
                        <a:effectLst/>
                        <a:latin typeface="IranNastaliq" panose="02020505000000020003" pitchFamily="18" charset="0"/>
                        <a:ea typeface="Calibri" panose="020F0502020204030204" pitchFamily="34" charset="0"/>
                        <a:cs typeface="IranNastaliq" panose="02020505000000020003" pitchFamily="18" charset="0"/>
                      </a:endParaRPr>
                    </a:p>
                  </a:txBody>
                  <a:tcPr marL="68580" marR="68580" marT="0" marB="0" anchor="ctr">
                    <a:cell3D prstMaterial="dkEdge">
                      <a:bevel prst="coolSlant"/>
                      <a:lightRig rig="flood" dir="t"/>
                    </a:cell3D>
                  </a:tcPr>
                </a:tc>
                <a:tc rowSpan="6"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2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sz="1400" b="0" dirty="0" smtClean="0">
                          <a:effectLst/>
                          <a:latin typeface="IranNastaliq" panose="02020505000000020003" pitchFamily="18" charset="0"/>
                          <a:ea typeface="Calibri" panose="020F0502020204030204" pitchFamily="34" charset="0"/>
                          <a:cs typeface="B Mitra" panose="00000400000000000000" pitchFamily="2" charset="-78"/>
                        </a:rPr>
                        <a:t>نظارت بر خدمات فروش انشعاب برق و خدمات پس از فروش -نظارت بر توسعه شبکه و تامین برق متقاضیان -نظارت بر تامین روشنایی معابر شهری و روستایی -نظارت بر تعمیرات و نگهداری شبکه توزیع برق- نظارت بر اجرای پر.وژه های تعریف شده امورها و پیگیری رفع مشکلات و چالشها و بهره گیری از فرصتها برای ارائه خدمات مطلوب به مشترکین و مردم</a:t>
                      </a:r>
                      <a:endParaRPr lang="en-US" sz="1400" b="0" dirty="0" smtClean="0">
                        <a:effectLst/>
                        <a:latin typeface="IranNastaliq" panose="02020505000000020003" pitchFamily="18" charset="0"/>
                        <a:ea typeface="Calibri" panose="020F0502020204030204" pitchFamily="34" charset="0"/>
                        <a:cs typeface="B Mitra" panose="00000400000000000000" pitchFamily="2" charset="-78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cell3D prstMaterial="dkEdge">
                      <a:bevel prst="coolSlant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1712817813"/>
                  </a:ext>
                </a:extLst>
              </a:tr>
              <a:tr h="609600"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1400" b="1" dirty="0">
                          <a:effectLst/>
                          <a:latin typeface="IranNastaliq" panose="02020505000000020003" pitchFamily="18" charset="0"/>
                          <a:cs typeface="B Mitra" panose="00000400000000000000" pitchFamily="2" charset="-78"/>
                        </a:rPr>
                        <a:t>سمت</a:t>
                      </a:r>
                      <a:endParaRPr lang="en-US" sz="1400" b="1" dirty="0">
                        <a:effectLst/>
                        <a:latin typeface="IranNastaliq" panose="02020505000000020003" pitchFamily="18" charset="0"/>
                        <a:ea typeface="Calibri" panose="020F0502020204030204" pitchFamily="34" charset="0"/>
                        <a:cs typeface="B Mitra" panose="00000400000000000000" pitchFamily="2" charset="-78"/>
                      </a:endParaRPr>
                    </a:p>
                  </a:txBody>
                  <a:tcPr marL="68580" marR="68580" marT="0" marB="0"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1400" b="1" kern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B Mitra" panose="00000400000000000000" pitchFamily="2" charset="-78"/>
                        </a:rPr>
                        <a:t>مدير توزيع برق  راور</a:t>
                      </a:r>
                      <a:endParaRPr lang="en-US" sz="1400" b="1" kern="12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B Mitra" panose="00000400000000000000" pitchFamily="2" charset="-78"/>
                      </a:endParaRPr>
                    </a:p>
                  </a:txBody>
                  <a:tcPr marL="68580" marR="68580" marT="0" marB="0" anchor="ctr">
                    <a:lnR>
                      <a:noFill/>
                    </a:lnR>
                    <a:cell3D prstMaterial="dkEdge">
                      <a:bevel prst="coolSlant"/>
                      <a:lightRig rig="flood" dir="t"/>
                    </a:cell3D>
                  </a:tcPr>
                </a:tc>
                <a:tc vMerge="1">
                  <a:txBody>
                    <a:bodyPr/>
                    <a:lstStyle/>
                    <a:p>
                      <a:pPr rtl="1"/>
                      <a:endParaRPr lang="fa-I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rtl="1"/>
                      <a:endParaRPr lang="fa-I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18468985"/>
                  </a:ext>
                </a:extLst>
              </a:tr>
              <a:tr h="692728"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1400" b="1" dirty="0">
                          <a:effectLst/>
                          <a:latin typeface="IranNastaliq" panose="02020505000000020003" pitchFamily="18" charset="0"/>
                          <a:cs typeface="B Mitra" panose="00000400000000000000" pitchFamily="2" charset="-78"/>
                        </a:rPr>
                        <a:t>شماره تماس دفتر</a:t>
                      </a:r>
                      <a:endParaRPr lang="en-US" sz="1400" b="1" dirty="0">
                        <a:effectLst/>
                        <a:latin typeface="IranNastaliq" panose="02020505000000020003" pitchFamily="18" charset="0"/>
                        <a:ea typeface="Calibri" panose="020F0502020204030204" pitchFamily="34" charset="0"/>
                        <a:cs typeface="B Mitra" panose="00000400000000000000" pitchFamily="2" charset="-78"/>
                      </a:endParaRPr>
                    </a:p>
                  </a:txBody>
                  <a:tcPr marL="68580" marR="68580" marT="0" marB="0"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B Mitra" panose="00000400000000000000" pitchFamily="2" charset="-78"/>
                        </a:rPr>
                        <a:t>33723570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Mitra" panose="00000400000000000000" pitchFamily="2" charset="-78"/>
                      </a:endParaRPr>
                    </a:p>
                  </a:txBody>
                  <a:tcPr marL="68580" marR="68580" marT="0" marB="0" anchor="ctr">
                    <a:lnR>
                      <a:noFill/>
                    </a:lnR>
                    <a:cell3D prstMaterial="dkEdge">
                      <a:bevel prst="coolSlant"/>
                      <a:lightRig rig="flood" dir="t"/>
                    </a:cell3D>
                  </a:tcPr>
                </a:tc>
                <a:tc vMerge="1">
                  <a:txBody>
                    <a:bodyPr/>
                    <a:lstStyle/>
                    <a:p>
                      <a:pPr algn="ct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1600" b="0" kern="1200" dirty="0">
                        <a:solidFill>
                          <a:schemeClr val="tx1"/>
                        </a:solidFill>
                        <a:effectLst/>
                        <a:latin typeface="Bookman Old Style" panose="02050604050505020204" pitchFamily="18" charset="0"/>
                        <a:ea typeface="+mn-ea"/>
                        <a:cs typeface="B Mitra" panose="00000400000000000000" pitchFamily="2" charset="-78"/>
                      </a:endParaRPr>
                    </a:p>
                  </a:txBody>
                  <a:tcPr marL="68580" marR="68580" marT="0" marB="0" anchor="ctr">
                    <a:cell3D prstMaterial="dkEdge">
                      <a:bevel prst="coolSlant"/>
                      <a:lightRig rig="flood" dir="t"/>
                    </a:cell3D>
                  </a:tcPr>
                </a:tc>
                <a:tc vMerge="1">
                  <a:txBody>
                    <a:bodyPr/>
                    <a:lstStyle/>
                    <a:p>
                      <a:pPr algn="ct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Mitra" panose="00000400000000000000" pitchFamily="2" charset="-78"/>
                      </a:endParaRPr>
                    </a:p>
                  </a:txBody>
                  <a:tcPr marL="68580" marR="68580" marT="0" marB="0" anchor="ctr">
                    <a:cell3D prstMaterial="dkEdge">
                      <a:bevel prst="coolSlant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1571383134"/>
                  </a:ext>
                </a:extLst>
              </a:tr>
              <a:tr h="692727"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1400" b="1" dirty="0">
                          <a:effectLst/>
                          <a:latin typeface="IranNastaliq" panose="02020505000000020003" pitchFamily="18" charset="0"/>
                          <a:cs typeface="B Mitra" panose="00000400000000000000" pitchFamily="2" charset="-78"/>
                        </a:rPr>
                        <a:t>آدرس ايميل</a:t>
                      </a:r>
                      <a:endParaRPr lang="en-US" sz="1400" b="1" dirty="0">
                        <a:effectLst/>
                        <a:latin typeface="IranNastaliq" panose="02020505000000020003" pitchFamily="18" charset="0"/>
                        <a:ea typeface="Calibri" panose="020F0502020204030204" pitchFamily="34" charset="0"/>
                        <a:cs typeface="B Mitra" panose="00000400000000000000" pitchFamily="2" charset="-78"/>
                      </a:endParaRPr>
                    </a:p>
                  </a:txBody>
                  <a:tcPr marL="68580" marR="68580" marT="0" marB="0"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B Mitra" panose="00000400000000000000" pitchFamily="2" charset="-78"/>
                        </a:rPr>
                        <a:t>mm_hasani@nked.co.ir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Mitra" panose="00000400000000000000" pitchFamily="2" charset="-78"/>
                      </a:endParaRPr>
                    </a:p>
                  </a:txBody>
                  <a:tcPr marL="68580" marR="68580" marT="0" marB="0" anchor="ctr">
                    <a:lnR>
                      <a:noFill/>
                    </a:lnR>
                    <a:cell3D prstMaterial="dkEdge">
                      <a:bevel prst="coolSlant"/>
                      <a:lightRig rig="flood" dir="t"/>
                    </a:cell3D>
                  </a:tcPr>
                </a:tc>
                <a:tc vMerge="1">
                  <a:txBody>
                    <a:bodyPr/>
                    <a:lstStyle/>
                    <a:p>
                      <a:pPr algn="ct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1600" b="0" dirty="0">
                        <a:effectLst/>
                        <a:latin typeface="Bookman Old Style" panose="02050604050505020204" pitchFamily="18" charset="0"/>
                        <a:ea typeface="Calibri" panose="020F0502020204030204" pitchFamily="34" charset="0"/>
                        <a:cs typeface="+mj-cs"/>
                      </a:endParaRPr>
                    </a:p>
                  </a:txBody>
                  <a:tcPr marL="68580" marR="68580" marT="0" marB="0" anchor="ctr">
                    <a:cell3D prstMaterial="dkEdge">
                      <a:bevel prst="coolSlant"/>
                      <a:lightRig rig="flood" dir="t"/>
                    </a:cell3D>
                  </a:tcPr>
                </a:tc>
                <a:tc vMerge="1">
                  <a:txBody>
                    <a:bodyPr/>
                    <a:lstStyle/>
                    <a:p>
                      <a:pPr algn="ct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Mitra" panose="00000400000000000000" pitchFamily="2" charset="-78"/>
                      </a:endParaRPr>
                    </a:p>
                  </a:txBody>
                  <a:tcPr marL="68580" marR="68580" marT="0" marB="0" anchor="ctr">
                    <a:cell3D prstMaterial="dkEdge">
                      <a:bevel prst="coolSlant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593900598"/>
                  </a:ext>
                </a:extLst>
              </a:tr>
              <a:tr h="692727"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1400" b="1" dirty="0">
                          <a:effectLst/>
                          <a:latin typeface="IranNastaliq" panose="02020505000000020003" pitchFamily="18" charset="0"/>
                          <a:cs typeface="B Mitra" panose="00000400000000000000" pitchFamily="2" charset="-78"/>
                        </a:rPr>
                        <a:t>آدرس شرکت</a:t>
                      </a:r>
                      <a:endParaRPr lang="en-US" sz="1400" b="1" dirty="0">
                        <a:effectLst/>
                        <a:latin typeface="IranNastaliq" panose="02020505000000020003" pitchFamily="18" charset="0"/>
                        <a:ea typeface="Calibri" panose="020F0502020204030204" pitchFamily="34" charset="0"/>
                        <a:cs typeface="B Mitra" panose="00000400000000000000" pitchFamily="2" charset="-78"/>
                      </a:endParaRPr>
                    </a:p>
                  </a:txBody>
                  <a:tcPr marL="68580" marR="68580" marT="0" marB="0"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1400" b="0" dirty="0" smtClean="0">
                          <a:effectLst/>
                          <a:latin typeface="IranNastaliq" panose="02020505000000020003" pitchFamily="18" charset="0"/>
                          <a:ea typeface="Calibri" panose="020F0502020204030204" pitchFamily="34" charset="0"/>
                          <a:cs typeface="B Mitra" panose="00000400000000000000" pitchFamily="2" charset="-78"/>
                        </a:rPr>
                        <a:t>-</a:t>
                      </a:r>
                      <a:endParaRPr lang="en-US" sz="1400" b="0" dirty="0">
                        <a:effectLst/>
                        <a:latin typeface="IranNastaliq" panose="02020505000000020003" pitchFamily="18" charset="0"/>
                        <a:ea typeface="Calibri" panose="020F0502020204030204" pitchFamily="34" charset="0"/>
                        <a:cs typeface="B Mitra" panose="00000400000000000000" pitchFamily="2" charset="-78"/>
                      </a:endParaRPr>
                    </a:p>
                  </a:txBody>
                  <a:tcPr marL="68580" marR="68580" marT="0" marB="0" anchor="ctr">
                    <a:lnR>
                      <a:noFill/>
                    </a:lnR>
                    <a:cell3D prstMaterial="dkEdge">
                      <a:bevel prst="coolSlant"/>
                      <a:lightRig rig="flood" dir="t"/>
                    </a:cell3D>
                  </a:tcPr>
                </a:tc>
                <a:tc vMerge="1"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1600" b="0" dirty="0">
                        <a:effectLst/>
                        <a:latin typeface="IranNastaliq" panose="02020505000000020003" pitchFamily="18" charset="0"/>
                        <a:ea typeface="Calibri" panose="020F0502020204030204" pitchFamily="34" charset="0"/>
                        <a:cs typeface="IranNastaliq" panose="02020505000000020003" pitchFamily="18" charset="0"/>
                      </a:endParaRPr>
                    </a:p>
                  </a:txBody>
                  <a:tcPr marL="68580" marR="68580" marT="0" marB="0" anchor="ctr">
                    <a:cell3D prstMaterial="dkEdge">
                      <a:bevel prst="coolSlant"/>
                      <a:lightRig rig="flood" dir="t"/>
                    </a:cell3D>
                  </a:tcPr>
                </a:tc>
                <a:tc vMerge="1"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Mitra" panose="00000400000000000000" pitchFamily="2" charset="-78"/>
                      </a:endParaRPr>
                    </a:p>
                  </a:txBody>
                  <a:tcPr marL="68580" marR="68580" marT="0" marB="0" anchor="ctr">
                    <a:cell3D prstMaterial="dkEdge">
                      <a:bevel prst="coolSlant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2420023280"/>
                  </a:ext>
                </a:extLst>
              </a:tr>
              <a:tr h="1017000"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1400" b="1" dirty="0" smtClean="0">
                          <a:effectLst/>
                          <a:latin typeface="IranNastaliq" panose="02020505000000020003" pitchFamily="18" charset="0"/>
                          <a:cs typeface="B Mitra" panose="00000400000000000000" pitchFamily="2" charset="-78"/>
                        </a:rPr>
                        <a:t>مدرک تحصیلی</a:t>
                      </a:r>
                      <a:endParaRPr lang="en-US" sz="1400" b="1" dirty="0">
                        <a:effectLst/>
                        <a:latin typeface="IranNastaliq" panose="02020505000000020003" pitchFamily="18" charset="0"/>
                        <a:ea typeface="Calibri" panose="020F0502020204030204" pitchFamily="34" charset="0"/>
                        <a:cs typeface="B Mitra" panose="00000400000000000000" pitchFamily="2" charset="-78"/>
                      </a:endParaRPr>
                    </a:p>
                  </a:txBody>
                  <a:tcPr marL="68580" marR="68580" marT="0" marB="0"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1400" b="0" dirty="0" smtClean="0">
                          <a:effectLst/>
                          <a:latin typeface="IranNastaliq" panose="02020505000000020003" pitchFamily="18" charset="0"/>
                          <a:cs typeface="B Mitra" panose="00000400000000000000" pitchFamily="2" charset="-78"/>
                        </a:rPr>
                        <a:t>لیسانس</a:t>
                      </a:r>
                      <a:endParaRPr lang="en-US" sz="1400" b="0" dirty="0" smtClean="0">
                        <a:effectLst/>
                        <a:latin typeface="IranNastaliq" panose="02020505000000020003" pitchFamily="18" charset="0"/>
                        <a:cs typeface="B Mitra" panose="00000400000000000000" pitchFamily="2" charset="-78"/>
                      </a:endParaRPr>
                    </a:p>
                  </a:txBody>
                  <a:tcPr marL="68580" marR="68580" marT="0" marB="0" anchor="ctr">
                    <a:lnR>
                      <a:noFill/>
                    </a:lnR>
                    <a:cell3D prstMaterial="dkEdge">
                      <a:bevel prst="coolSlant"/>
                      <a:lightRig rig="flood" dir="t"/>
                    </a:cell3D>
                  </a:tcPr>
                </a:tc>
                <a:tc vMerge="1"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b="0" dirty="0" smtClean="0">
                        <a:effectLst/>
                        <a:latin typeface="IranNastaliq" panose="02020505000000020003" pitchFamily="18" charset="0"/>
                        <a:cs typeface="IranNastaliq" panose="02020505000000020003" pitchFamily="18" charset="0"/>
                      </a:endParaRPr>
                    </a:p>
                  </a:txBody>
                  <a:tcPr marL="68580" marR="68580" marT="0" marB="0" anchor="ctr">
                    <a:cell3D prstMaterial="dkEdge">
                      <a:bevel prst="coolSlant"/>
                      <a:lightRig rig="flood" dir="t"/>
                    </a:cell3D>
                  </a:tcPr>
                </a:tc>
                <a:tc vMerge="1"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b="1" dirty="0" smtClean="0">
                        <a:effectLst/>
                        <a:cs typeface="B Mitra" panose="00000400000000000000" pitchFamily="2" charset="-78"/>
                      </a:endParaRPr>
                    </a:p>
                  </a:txBody>
                  <a:tcPr marL="68580" marR="68580" marT="0" marB="0" anchor="ctr">
                    <a:cell3D prstMaterial="dkEdge">
                      <a:bevel prst="coolSlant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2531671055"/>
                  </a:ext>
                </a:extLst>
              </a:tr>
            </a:tbl>
          </a:graphicData>
        </a:graphic>
      </p:graphicFrame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745" y="85434"/>
            <a:ext cx="2702291" cy="54692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pic>
        <p:nvPicPr>
          <p:cNvPr id="8" name="Picture 7" descr="C:\Users\m_sharifzadeh\Desktop\Untitled.png"/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96" t="24370"/>
          <a:stretch/>
        </p:blipFill>
        <p:spPr bwMode="auto">
          <a:xfrm>
            <a:off x="10358576" y="85433"/>
            <a:ext cx="1561675" cy="19800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1997484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131</TotalTime>
  <Words>817</Words>
  <Application>Microsoft Office PowerPoint</Application>
  <PresentationFormat>Widescreen</PresentationFormat>
  <Paragraphs>129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7" baseType="lpstr">
      <vt:lpstr>AP Yekan black</vt:lpstr>
      <vt:lpstr>Arial</vt:lpstr>
      <vt:lpstr>B Mitra</vt:lpstr>
      <vt:lpstr>Calibri</vt:lpstr>
      <vt:lpstr>Calibri Light</vt:lpstr>
      <vt:lpstr>IranNastaliq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زهره نیریزی</dc:creator>
  <cp:lastModifiedBy>زهره نیریزی</cp:lastModifiedBy>
  <cp:revision>8</cp:revision>
  <dcterms:created xsi:type="dcterms:W3CDTF">2024-12-11T09:49:03Z</dcterms:created>
  <dcterms:modified xsi:type="dcterms:W3CDTF">2025-05-25T09:08:07Z</dcterms:modified>
</cp:coreProperties>
</file>